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92" r:id="rId3"/>
    <p:sldId id="293" r:id="rId4"/>
    <p:sldId id="294" r:id="rId5"/>
    <p:sldId id="295" r:id="rId6"/>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ROKA Joanna" initials="SJ"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06B"/>
    <a:srgbClr val="6AB577"/>
    <a:srgbClr val="565658"/>
    <a:srgbClr val="A4D3AC"/>
    <a:srgbClr val="B1D9B8"/>
    <a:srgbClr val="9ACEA3"/>
    <a:srgbClr val="CCCCCC"/>
    <a:srgbClr val="00B050"/>
    <a:srgbClr val="64B471"/>
    <a:srgbClr val="4EA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3763" autoAdjust="0"/>
  </p:normalViewPr>
  <p:slideViewPr>
    <p:cSldViewPr>
      <p:cViewPr varScale="1">
        <p:scale>
          <a:sx n="99" d="100"/>
          <a:sy n="99" d="100"/>
        </p:scale>
        <p:origin x="22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1CEAB8FD-1B5E-4C10-B0B3-F212BCF44E30}" type="datetimeFigureOut">
              <a:rPr lang="en-US" smtClean="0"/>
              <a:pPr/>
              <a:t>11-Mar-17</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13BE823D-09D6-42D3-97BD-8F4EE84626C5}" type="slidenum">
              <a:rPr lang="en-US" smtClean="0"/>
              <a:pPr/>
              <a:t>‹#›</a:t>
            </a:fld>
            <a:endParaRPr lang="en-US"/>
          </a:p>
        </p:txBody>
      </p:sp>
    </p:spTree>
    <p:extLst>
      <p:ext uri="{BB962C8B-B14F-4D97-AF65-F5344CB8AC3E}">
        <p14:creationId xmlns:p14="http://schemas.microsoft.com/office/powerpoint/2010/main" val="1491424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39E96EED-E57B-4129-88BB-D837131628AC}" type="datetimeFigureOut">
              <a:rPr lang="en-ZA" smtClean="0"/>
              <a:t>2017/03/11</a:t>
            </a:fld>
            <a:endParaRPr lang="en-ZA"/>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CB7F5930-9EF9-4F3E-878E-48202C50798E}" type="slidenum">
              <a:rPr lang="en-ZA" smtClean="0"/>
              <a:t>‹#›</a:t>
            </a:fld>
            <a:endParaRPr lang="en-ZA"/>
          </a:p>
        </p:txBody>
      </p:sp>
    </p:spTree>
    <p:extLst>
      <p:ext uri="{BB962C8B-B14F-4D97-AF65-F5344CB8AC3E}">
        <p14:creationId xmlns:p14="http://schemas.microsoft.com/office/powerpoint/2010/main" val="1597270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cxnSp>
        <p:nvCxnSpPr>
          <p:cNvPr id="8" name="Straight Connector 7"/>
          <p:cNvCxnSpPr/>
          <p:nvPr userDrawn="1"/>
        </p:nvCxnSpPr>
        <p:spPr>
          <a:xfrm flipV="1">
            <a:off x="8748463" y="620688"/>
            <a:ext cx="0" cy="5832648"/>
          </a:xfrm>
          <a:prstGeom prst="line">
            <a:avLst/>
          </a:prstGeom>
          <a:ln>
            <a:solidFill>
              <a:srgbClr val="43706B"/>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422595" y="620688"/>
            <a:ext cx="2005108" cy="5821936"/>
          </a:xfrm>
          <a:prstGeom prst="rect">
            <a:avLst/>
          </a:prstGeom>
          <a:gradFill flip="none" rotWithShape="1">
            <a:gsLst>
              <a:gs pos="0">
                <a:srgbClr val="62B56F"/>
              </a:gs>
              <a:gs pos="34000">
                <a:srgbClr val="4EAC5C">
                  <a:lumMod val="94000"/>
                  <a:alpha val="96000"/>
                </a:srgbClr>
              </a:gs>
              <a:gs pos="76000">
                <a:srgbClr val="9ACEA3">
                  <a:alpha val="89804"/>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7" name="Straight Connector 6"/>
          <p:cNvCxnSpPr/>
          <p:nvPr userDrawn="1"/>
        </p:nvCxnSpPr>
        <p:spPr>
          <a:xfrm flipH="1">
            <a:off x="422595" y="6433099"/>
            <a:ext cx="8316419" cy="0"/>
          </a:xfrm>
          <a:prstGeom prst="line">
            <a:avLst/>
          </a:prstGeom>
          <a:ln>
            <a:solidFill>
              <a:srgbClr val="43706B"/>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ctrTitle" hasCustomPrompt="1"/>
          </p:nvPr>
        </p:nvSpPr>
        <p:spPr>
          <a:xfrm>
            <a:off x="2437152" y="1524000"/>
            <a:ext cx="6208119" cy="1832992"/>
          </a:xfrm>
        </p:spPr>
        <p:txBody>
          <a:bodyPr>
            <a:noAutofit/>
          </a:bodyPr>
          <a:lstStyle>
            <a:lvl1pPr algn="l">
              <a:defRPr sz="4000">
                <a:solidFill>
                  <a:srgbClr val="565658"/>
                </a:solidFill>
                <a:latin typeface="Arial" pitchFamily="34" charset="0"/>
                <a:cs typeface="Arial" pitchFamily="34" charset="0"/>
              </a:defRPr>
            </a:lvl1pPr>
          </a:lstStyle>
          <a:p>
            <a:r>
              <a:rPr lang="en-US" dirty="0"/>
              <a:t>Presentation Title</a:t>
            </a:r>
            <a:endParaRPr lang="en-GB" dirty="0"/>
          </a:p>
        </p:txBody>
      </p:sp>
      <p:sp>
        <p:nvSpPr>
          <p:cNvPr id="11" name="Subtitle 2"/>
          <p:cNvSpPr>
            <a:spLocks noGrp="1"/>
          </p:cNvSpPr>
          <p:nvPr>
            <p:ph type="subTitle" idx="1" hasCustomPrompt="1"/>
          </p:nvPr>
        </p:nvSpPr>
        <p:spPr>
          <a:xfrm>
            <a:off x="2427704" y="4293096"/>
            <a:ext cx="4753418" cy="1080120"/>
          </a:xfrm>
        </p:spPr>
        <p:txBody>
          <a:bodyPr>
            <a:noAutofit/>
          </a:bodyPr>
          <a:lstStyle>
            <a:lvl1pPr marL="0" indent="0" algn="l">
              <a:buNone/>
              <a:defRPr sz="28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Other Info</a:t>
            </a:r>
            <a:endParaRPr lang="en-GB" dirty="0"/>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80" b="22900"/>
          <a:stretch/>
        </p:blipFill>
        <p:spPr>
          <a:xfrm>
            <a:off x="6667247" y="5659809"/>
            <a:ext cx="1978024" cy="649511"/>
          </a:xfrm>
          <a:prstGeom prst="rect">
            <a:avLst/>
          </a:prstGeom>
        </p:spPr>
      </p:pic>
    </p:spTree>
    <p:extLst>
      <p:ext uri="{BB962C8B-B14F-4D97-AF65-F5344CB8AC3E}">
        <p14:creationId xmlns:p14="http://schemas.microsoft.com/office/powerpoint/2010/main" val="25625596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TitleContents">
    <p:spTree>
      <p:nvGrpSpPr>
        <p:cNvPr id="1" name=""/>
        <p:cNvGrpSpPr/>
        <p:nvPr/>
      </p:nvGrpSpPr>
      <p:grpSpPr>
        <a:xfrm>
          <a:off x="0" y="0"/>
          <a:ext cx="0" cy="0"/>
          <a:chOff x="0" y="0"/>
          <a:chExt cx="0" cy="0"/>
        </a:xfrm>
      </p:grpSpPr>
      <p:sp>
        <p:nvSpPr>
          <p:cNvPr id="4" name="Rectangle 3"/>
          <p:cNvSpPr/>
          <p:nvPr userDrawn="1"/>
        </p:nvSpPr>
        <p:spPr>
          <a:xfrm>
            <a:off x="427134" y="6025678"/>
            <a:ext cx="8335373" cy="432048"/>
          </a:xfrm>
          <a:prstGeom prst="rect">
            <a:avLst/>
          </a:prstGeom>
          <a:solidFill>
            <a:srgbClr val="64B4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Subtitle 2"/>
          <p:cNvSpPr txBox="1">
            <a:spLocks/>
          </p:cNvSpPr>
          <p:nvPr userDrawn="1"/>
        </p:nvSpPr>
        <p:spPr>
          <a:xfrm>
            <a:off x="6516216" y="1549192"/>
            <a:ext cx="2016224" cy="4070291"/>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600" kern="1200" baseline="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solidFill>
                <a:srgbClr val="43706B"/>
              </a:solidFill>
            </a:endParaRPr>
          </a:p>
        </p:txBody>
      </p:sp>
      <p:sp>
        <p:nvSpPr>
          <p:cNvPr id="18" name="Slide Number Placeholder 5"/>
          <p:cNvSpPr txBox="1">
            <a:spLocks/>
          </p:cNvSpPr>
          <p:nvPr userDrawn="1"/>
        </p:nvSpPr>
        <p:spPr>
          <a:xfrm>
            <a:off x="6553200" y="6025678"/>
            <a:ext cx="2133600" cy="38937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FB492-4B8F-45D8-851F-44FA0CC8D9E7}" type="slidenum">
              <a:rPr lang="en-GB" sz="1400" smtClean="0">
                <a:solidFill>
                  <a:schemeClr val="tx1"/>
                </a:solidFill>
              </a:rPr>
              <a:pPr/>
              <a:t>‹#›</a:t>
            </a:fld>
            <a:endParaRPr lang="en-GB" sz="1400" dirty="0">
              <a:solidFill>
                <a:schemeClr val="tx1"/>
              </a:solidFill>
            </a:endParaRPr>
          </a:p>
        </p:txBody>
      </p:sp>
      <p:sp>
        <p:nvSpPr>
          <p:cNvPr id="5" name="Rectangle 4"/>
          <p:cNvSpPr/>
          <p:nvPr userDrawn="1"/>
        </p:nvSpPr>
        <p:spPr>
          <a:xfrm>
            <a:off x="6564086" y="6081866"/>
            <a:ext cx="2066591" cy="276999"/>
          </a:xfrm>
          <a:prstGeom prst="rect">
            <a:avLst/>
          </a:prstGeom>
        </p:spPr>
        <p:txBody>
          <a:bodyPr wrap="none">
            <a:spAutoFit/>
          </a:bodyPr>
          <a:lstStyle/>
          <a:p>
            <a:r>
              <a:rPr lang="en-GB" sz="1200" b="1" dirty="0">
                <a:solidFill>
                  <a:schemeClr val="tx1"/>
                </a:solidFill>
                <a:latin typeface="Arial" panose="020B0604020202020204" pitchFamily="34" charset="0"/>
                <a:cs typeface="Arial" panose="020B0604020202020204" pitchFamily="34" charset="0"/>
              </a:rPr>
              <a:t>African Risk Capacity |     </a:t>
            </a:r>
          </a:p>
        </p:txBody>
      </p:sp>
      <p:sp>
        <p:nvSpPr>
          <p:cNvPr id="13" name="Rectangle 12"/>
          <p:cNvSpPr/>
          <p:nvPr userDrawn="1"/>
        </p:nvSpPr>
        <p:spPr>
          <a:xfrm>
            <a:off x="422595" y="620688"/>
            <a:ext cx="2005108" cy="5821936"/>
          </a:xfrm>
          <a:prstGeom prst="rect">
            <a:avLst/>
          </a:prstGeom>
          <a:gradFill flip="none" rotWithShape="1">
            <a:gsLst>
              <a:gs pos="0">
                <a:srgbClr val="62B56F"/>
              </a:gs>
              <a:gs pos="34000">
                <a:srgbClr val="4EAC5C">
                  <a:lumMod val="94000"/>
                  <a:alpha val="96000"/>
                </a:srgbClr>
              </a:gs>
              <a:gs pos="76000">
                <a:srgbClr val="9ACEA3">
                  <a:alpha val="89804"/>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Title 1"/>
          <p:cNvSpPr>
            <a:spLocks noGrp="1"/>
          </p:cNvSpPr>
          <p:nvPr>
            <p:ph type="ctrTitle" hasCustomPrompt="1"/>
          </p:nvPr>
        </p:nvSpPr>
        <p:spPr>
          <a:xfrm>
            <a:off x="2573707" y="836712"/>
            <a:ext cx="4851682" cy="648072"/>
          </a:xfrm>
        </p:spPr>
        <p:txBody>
          <a:bodyPr>
            <a:normAutofit/>
          </a:bodyPr>
          <a:lstStyle>
            <a:lvl1pPr algn="l">
              <a:defRPr sz="2400" b="1">
                <a:solidFill>
                  <a:srgbClr val="565658"/>
                </a:solidFill>
                <a:latin typeface="Arial" pitchFamily="34" charset="0"/>
                <a:cs typeface="Arial" pitchFamily="34" charset="0"/>
              </a:defRPr>
            </a:lvl1pPr>
          </a:lstStyle>
          <a:p>
            <a:r>
              <a:rPr lang="en-US" dirty="0"/>
              <a:t>Contents</a:t>
            </a:r>
            <a:endParaRPr lang="en-GB" dirty="0"/>
          </a:p>
        </p:txBody>
      </p:sp>
      <p:sp>
        <p:nvSpPr>
          <p:cNvPr id="17" name="Subtitle 2"/>
          <p:cNvSpPr>
            <a:spLocks noGrp="1"/>
          </p:cNvSpPr>
          <p:nvPr>
            <p:ph type="subTitle" idx="1" hasCustomPrompt="1"/>
          </p:nvPr>
        </p:nvSpPr>
        <p:spPr>
          <a:xfrm>
            <a:off x="2573707" y="2887391"/>
            <a:ext cx="4662589" cy="2701849"/>
          </a:xfrm>
        </p:spPr>
        <p:txBody>
          <a:bodyPr>
            <a:normAutofit/>
          </a:bodyPr>
          <a:lstStyle>
            <a:lvl1pPr marL="0" indent="0" algn="l">
              <a:buNone/>
              <a:defRPr sz="1600" b="1"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Bullet point list of contents – </a:t>
            </a:r>
          </a:p>
          <a:p>
            <a:r>
              <a:rPr lang="en-US" dirty="0"/>
              <a:t>Highlight relevant chapter </a:t>
            </a:r>
            <a:endParaRPr lang="en-GB" dirty="0"/>
          </a:p>
        </p:txBody>
      </p:sp>
    </p:spTree>
    <p:extLst>
      <p:ext uri="{BB962C8B-B14F-4D97-AF65-F5344CB8AC3E}">
        <p14:creationId xmlns:p14="http://schemas.microsoft.com/office/powerpoint/2010/main" val="1285858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4" name="Rectangle 13"/>
          <p:cNvSpPr/>
          <p:nvPr userDrawn="1"/>
        </p:nvSpPr>
        <p:spPr>
          <a:xfrm>
            <a:off x="533400" y="1198032"/>
            <a:ext cx="8153399" cy="395769"/>
          </a:xfrm>
          <a:prstGeom prst="rect">
            <a:avLst/>
          </a:prstGeom>
          <a:solidFill>
            <a:srgbClr val="A4D3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p:cNvSpPr/>
          <p:nvPr userDrawn="1"/>
        </p:nvSpPr>
        <p:spPr>
          <a:xfrm>
            <a:off x="427134" y="6025678"/>
            <a:ext cx="8335373" cy="432048"/>
          </a:xfrm>
          <a:prstGeom prst="rect">
            <a:avLst/>
          </a:prstGeom>
          <a:solidFill>
            <a:srgbClr val="64B4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p:cNvSpPr/>
          <p:nvPr userDrawn="1"/>
        </p:nvSpPr>
        <p:spPr>
          <a:xfrm>
            <a:off x="436639" y="1183446"/>
            <a:ext cx="8325868" cy="4694380"/>
          </a:xfrm>
          <a:prstGeom prst="rect">
            <a:avLst/>
          </a:prstGeom>
          <a:noFill/>
          <a:ln w="3175">
            <a:solidFill>
              <a:srgbClr val="4370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Slide Number Placeholder 5"/>
          <p:cNvSpPr txBox="1">
            <a:spLocks/>
          </p:cNvSpPr>
          <p:nvPr userDrawn="1"/>
        </p:nvSpPr>
        <p:spPr>
          <a:xfrm>
            <a:off x="6553200" y="6025678"/>
            <a:ext cx="2133600" cy="38937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FB492-4B8F-45D8-851F-44FA0CC8D9E7}" type="slidenum">
              <a:rPr lang="en-GB" sz="1400" smtClean="0">
                <a:solidFill>
                  <a:schemeClr val="tx1"/>
                </a:solidFill>
              </a:rPr>
              <a:pPr/>
              <a:t>‹#›</a:t>
            </a:fld>
            <a:endParaRPr lang="en-GB" sz="1400" dirty="0">
              <a:solidFill>
                <a:schemeClr val="tx1"/>
              </a:solidFill>
            </a:endParaRPr>
          </a:p>
        </p:txBody>
      </p:sp>
      <p:sp>
        <p:nvSpPr>
          <p:cNvPr id="5" name="Rectangle 4"/>
          <p:cNvSpPr/>
          <p:nvPr userDrawn="1"/>
        </p:nvSpPr>
        <p:spPr>
          <a:xfrm>
            <a:off x="6564086" y="6081866"/>
            <a:ext cx="2066591" cy="276999"/>
          </a:xfrm>
          <a:prstGeom prst="rect">
            <a:avLst/>
          </a:prstGeom>
        </p:spPr>
        <p:txBody>
          <a:bodyPr wrap="none">
            <a:spAutoFit/>
          </a:bodyPr>
          <a:lstStyle/>
          <a:p>
            <a:r>
              <a:rPr lang="en-GB" sz="1200" b="1" dirty="0">
                <a:solidFill>
                  <a:schemeClr val="tx1"/>
                </a:solidFill>
                <a:latin typeface="Arial" panose="020B0604020202020204" pitchFamily="34" charset="0"/>
                <a:cs typeface="Arial" panose="020B0604020202020204" pitchFamily="34" charset="0"/>
              </a:rPr>
              <a:t>African Risk Capacity |     </a:t>
            </a:r>
          </a:p>
        </p:txBody>
      </p:sp>
      <p:sp>
        <p:nvSpPr>
          <p:cNvPr id="7" name="Text Placeholder 6"/>
          <p:cNvSpPr>
            <a:spLocks noGrp="1"/>
          </p:cNvSpPr>
          <p:nvPr>
            <p:ph type="body" sz="quarter" idx="12"/>
          </p:nvPr>
        </p:nvSpPr>
        <p:spPr>
          <a:xfrm>
            <a:off x="533400" y="1593850"/>
            <a:ext cx="8153399" cy="4197350"/>
          </a:xfrm>
        </p:spPr>
        <p:txBody>
          <a:bodyPr>
            <a:normAutofit/>
          </a:bodyPr>
          <a:lstStyle>
            <a:lvl1pPr marL="457200" indent="-457200">
              <a:buFont typeface="Wingdings" panose="05000000000000000000" pitchFamily="2" charset="2"/>
              <a:buChar char="§"/>
              <a:defRPr sz="2000">
                <a:solidFill>
                  <a:srgbClr val="565658"/>
                </a:solidFill>
              </a:defRPr>
            </a:lvl1pPr>
            <a:lvl2pPr>
              <a:defRPr sz="1800">
                <a:solidFill>
                  <a:srgbClr val="565658"/>
                </a:solidFill>
              </a:defRPr>
            </a:lvl2pPr>
            <a:lvl3pPr>
              <a:defRPr sz="1600">
                <a:solidFill>
                  <a:srgbClr val="565658"/>
                </a:solidFill>
              </a:defRPr>
            </a:lvl3pPr>
            <a:lvl4pPr>
              <a:defRPr sz="1400">
                <a:solidFill>
                  <a:srgbClr val="565658"/>
                </a:solidFill>
              </a:defRPr>
            </a:lvl4pPr>
            <a:lvl5pPr>
              <a:defRPr sz="1400">
                <a:solidFill>
                  <a:srgbClr val="56565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6" name="Title 1"/>
          <p:cNvSpPr>
            <a:spLocks noGrp="1"/>
          </p:cNvSpPr>
          <p:nvPr>
            <p:ph type="ctrTitle" hasCustomPrompt="1"/>
          </p:nvPr>
        </p:nvSpPr>
        <p:spPr>
          <a:xfrm>
            <a:off x="436639" y="433809"/>
            <a:ext cx="8325868" cy="739211"/>
          </a:xfrm>
        </p:spPr>
        <p:txBody>
          <a:bodyPr>
            <a:noAutofit/>
          </a:bodyPr>
          <a:lstStyle>
            <a:lvl1pPr algn="l">
              <a:defRPr sz="2400" b="1">
                <a:solidFill>
                  <a:srgbClr val="565658"/>
                </a:solidFill>
                <a:latin typeface="Arial" pitchFamily="34" charset="0"/>
                <a:cs typeface="Arial" pitchFamily="34" charset="0"/>
              </a:defRPr>
            </a:lvl1pPr>
          </a:lstStyle>
          <a:p>
            <a:r>
              <a:rPr lang="en-US" dirty="0"/>
              <a:t>Slide Title</a:t>
            </a:r>
            <a:endParaRPr lang="en-GB" dirty="0"/>
          </a:p>
        </p:txBody>
      </p:sp>
    </p:spTree>
    <p:extLst>
      <p:ext uri="{BB962C8B-B14F-4D97-AF65-F5344CB8AC3E}">
        <p14:creationId xmlns:p14="http://schemas.microsoft.com/office/powerpoint/2010/main" val="1388840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lfGraphic_Vert">
    <p:spTree>
      <p:nvGrpSpPr>
        <p:cNvPr id="1" name=""/>
        <p:cNvGrpSpPr/>
        <p:nvPr/>
      </p:nvGrpSpPr>
      <p:grpSpPr>
        <a:xfrm>
          <a:off x="0" y="0"/>
          <a:ext cx="0" cy="0"/>
          <a:chOff x="0" y="0"/>
          <a:chExt cx="0" cy="0"/>
        </a:xfrm>
      </p:grpSpPr>
      <p:sp>
        <p:nvSpPr>
          <p:cNvPr id="14" name="Rectangle 13"/>
          <p:cNvSpPr/>
          <p:nvPr userDrawn="1"/>
        </p:nvSpPr>
        <p:spPr>
          <a:xfrm>
            <a:off x="4724400" y="1222441"/>
            <a:ext cx="4049498" cy="395818"/>
          </a:xfrm>
          <a:prstGeom prst="rect">
            <a:avLst/>
          </a:prstGeom>
          <a:solidFill>
            <a:srgbClr val="A4D3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p:cNvSpPr/>
          <p:nvPr userDrawn="1"/>
        </p:nvSpPr>
        <p:spPr>
          <a:xfrm>
            <a:off x="427134" y="6025678"/>
            <a:ext cx="8335373" cy="432048"/>
          </a:xfrm>
          <a:prstGeom prst="rect">
            <a:avLst/>
          </a:prstGeom>
          <a:solidFill>
            <a:srgbClr val="64B4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ctrTitle" hasCustomPrompt="1"/>
          </p:nvPr>
        </p:nvSpPr>
        <p:spPr>
          <a:xfrm>
            <a:off x="436639" y="433809"/>
            <a:ext cx="8325868" cy="739211"/>
          </a:xfrm>
        </p:spPr>
        <p:txBody>
          <a:bodyPr>
            <a:noAutofit/>
          </a:bodyPr>
          <a:lstStyle>
            <a:lvl1pPr algn="l">
              <a:defRPr sz="2400" b="1">
                <a:solidFill>
                  <a:srgbClr val="565658"/>
                </a:solidFill>
                <a:latin typeface="Arial" pitchFamily="34" charset="0"/>
                <a:cs typeface="Arial" pitchFamily="34" charset="0"/>
              </a:defRPr>
            </a:lvl1pPr>
          </a:lstStyle>
          <a:p>
            <a:r>
              <a:rPr lang="en-US" dirty="0"/>
              <a:t>Slide Title</a:t>
            </a:r>
            <a:endParaRPr lang="en-GB" dirty="0"/>
          </a:p>
        </p:txBody>
      </p:sp>
      <p:sp>
        <p:nvSpPr>
          <p:cNvPr id="15" name="Rectangle 14"/>
          <p:cNvSpPr/>
          <p:nvPr userDrawn="1"/>
        </p:nvSpPr>
        <p:spPr>
          <a:xfrm>
            <a:off x="427134" y="1222441"/>
            <a:ext cx="8346763" cy="4679794"/>
          </a:xfrm>
          <a:prstGeom prst="rect">
            <a:avLst/>
          </a:prstGeom>
          <a:noFill/>
          <a:ln w="3175">
            <a:solidFill>
              <a:srgbClr val="4370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Slide Number Placeholder 5"/>
          <p:cNvSpPr txBox="1">
            <a:spLocks/>
          </p:cNvSpPr>
          <p:nvPr userDrawn="1"/>
        </p:nvSpPr>
        <p:spPr>
          <a:xfrm>
            <a:off x="6553200" y="6025678"/>
            <a:ext cx="2133600" cy="38937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FB492-4B8F-45D8-851F-44FA0CC8D9E7}" type="slidenum">
              <a:rPr lang="en-GB" sz="1400" smtClean="0">
                <a:solidFill>
                  <a:schemeClr val="tx1"/>
                </a:solidFill>
              </a:rPr>
              <a:pPr/>
              <a:t>‹#›</a:t>
            </a:fld>
            <a:endParaRPr lang="en-GB" sz="1400" dirty="0">
              <a:solidFill>
                <a:schemeClr val="tx1"/>
              </a:solidFill>
            </a:endParaRPr>
          </a:p>
        </p:txBody>
      </p:sp>
      <p:sp>
        <p:nvSpPr>
          <p:cNvPr id="5" name="Rectangle 4"/>
          <p:cNvSpPr/>
          <p:nvPr userDrawn="1"/>
        </p:nvSpPr>
        <p:spPr>
          <a:xfrm>
            <a:off x="6564086" y="6081866"/>
            <a:ext cx="2066591" cy="276999"/>
          </a:xfrm>
          <a:prstGeom prst="rect">
            <a:avLst/>
          </a:prstGeom>
        </p:spPr>
        <p:txBody>
          <a:bodyPr wrap="none">
            <a:spAutoFit/>
          </a:bodyPr>
          <a:lstStyle/>
          <a:p>
            <a:r>
              <a:rPr lang="en-GB" sz="1200" b="1" dirty="0">
                <a:solidFill>
                  <a:schemeClr val="tx1"/>
                </a:solidFill>
                <a:latin typeface="Arial" panose="020B0604020202020204" pitchFamily="34" charset="0"/>
                <a:cs typeface="Arial" panose="020B0604020202020204" pitchFamily="34" charset="0"/>
              </a:rPr>
              <a:t>African Risk Capacity |     </a:t>
            </a:r>
          </a:p>
        </p:txBody>
      </p:sp>
      <p:sp>
        <p:nvSpPr>
          <p:cNvPr id="7" name="Text Placeholder 6"/>
          <p:cNvSpPr>
            <a:spLocks noGrp="1"/>
          </p:cNvSpPr>
          <p:nvPr>
            <p:ph type="body" sz="quarter" idx="12"/>
          </p:nvPr>
        </p:nvSpPr>
        <p:spPr>
          <a:xfrm>
            <a:off x="4800600" y="1607443"/>
            <a:ext cx="3886200" cy="4183757"/>
          </a:xfrm>
        </p:spPr>
        <p:txBody>
          <a:bodyPr>
            <a:normAutofit/>
          </a:bodyPr>
          <a:lstStyle>
            <a:lvl1pPr marL="457200" indent="-457200">
              <a:spcBef>
                <a:spcPts val="600"/>
              </a:spcBef>
              <a:buFont typeface="Wingdings" panose="05000000000000000000" pitchFamily="2" charset="2"/>
              <a:buChar char="§"/>
              <a:defRPr sz="2000">
                <a:solidFill>
                  <a:srgbClr val="565658"/>
                </a:solidFill>
              </a:defRPr>
            </a:lvl1pPr>
            <a:lvl2pPr>
              <a:spcBef>
                <a:spcPts val="600"/>
              </a:spcBef>
              <a:defRPr sz="1800">
                <a:solidFill>
                  <a:srgbClr val="565658"/>
                </a:solidFill>
              </a:defRPr>
            </a:lvl2pPr>
            <a:lvl3pPr>
              <a:spcBef>
                <a:spcPts val="600"/>
              </a:spcBef>
              <a:defRPr sz="1600">
                <a:solidFill>
                  <a:srgbClr val="565658"/>
                </a:solidFill>
              </a:defRPr>
            </a:lvl3pPr>
            <a:lvl4pPr>
              <a:spcBef>
                <a:spcPts val="600"/>
              </a:spcBef>
              <a:defRPr sz="1400">
                <a:solidFill>
                  <a:srgbClr val="565658"/>
                </a:solidFill>
              </a:defRPr>
            </a:lvl4pPr>
            <a:lvl5pPr>
              <a:spcBef>
                <a:spcPts val="600"/>
              </a:spcBef>
              <a:defRPr sz="1400">
                <a:solidFill>
                  <a:srgbClr val="56565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6" name="Picture Placeholder 15"/>
          <p:cNvSpPr>
            <a:spLocks noGrp="1"/>
          </p:cNvSpPr>
          <p:nvPr>
            <p:ph type="pic" sz="quarter" idx="15"/>
          </p:nvPr>
        </p:nvSpPr>
        <p:spPr>
          <a:xfrm>
            <a:off x="533399" y="1296463"/>
            <a:ext cx="4180103" cy="4494737"/>
          </a:xfrm>
        </p:spPr>
        <p:txBody>
          <a:bodyPr/>
          <a:lstStyle/>
          <a:p>
            <a:r>
              <a:rPr lang="en-US"/>
              <a:t>Click icon to add picture</a:t>
            </a:r>
            <a:endParaRPr lang="en-GB" dirty="0"/>
          </a:p>
        </p:txBody>
      </p:sp>
    </p:spTree>
    <p:extLst>
      <p:ext uri="{BB962C8B-B14F-4D97-AF65-F5344CB8AC3E}">
        <p14:creationId xmlns:p14="http://schemas.microsoft.com/office/powerpoint/2010/main" val="140404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alfGraphic_Horiz">
    <p:spTree>
      <p:nvGrpSpPr>
        <p:cNvPr id="1" name=""/>
        <p:cNvGrpSpPr/>
        <p:nvPr/>
      </p:nvGrpSpPr>
      <p:grpSpPr>
        <a:xfrm>
          <a:off x="0" y="0"/>
          <a:ext cx="0" cy="0"/>
          <a:chOff x="0" y="0"/>
          <a:chExt cx="0" cy="0"/>
        </a:xfrm>
      </p:grpSpPr>
      <p:sp>
        <p:nvSpPr>
          <p:cNvPr id="4" name="Rectangle 3"/>
          <p:cNvSpPr/>
          <p:nvPr userDrawn="1"/>
        </p:nvSpPr>
        <p:spPr>
          <a:xfrm>
            <a:off x="427134" y="6025678"/>
            <a:ext cx="8335373" cy="432048"/>
          </a:xfrm>
          <a:prstGeom prst="rect">
            <a:avLst/>
          </a:prstGeom>
          <a:solidFill>
            <a:srgbClr val="64B4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ctrTitle" hasCustomPrompt="1"/>
          </p:nvPr>
        </p:nvSpPr>
        <p:spPr>
          <a:xfrm>
            <a:off x="436639" y="433809"/>
            <a:ext cx="8325868" cy="739211"/>
          </a:xfrm>
        </p:spPr>
        <p:txBody>
          <a:bodyPr>
            <a:noAutofit/>
          </a:bodyPr>
          <a:lstStyle>
            <a:lvl1pPr algn="l">
              <a:defRPr sz="2400" b="1">
                <a:solidFill>
                  <a:srgbClr val="565658"/>
                </a:solidFill>
                <a:latin typeface="Arial" pitchFamily="34" charset="0"/>
                <a:cs typeface="Arial" pitchFamily="34" charset="0"/>
              </a:defRPr>
            </a:lvl1pPr>
          </a:lstStyle>
          <a:p>
            <a:r>
              <a:rPr lang="en-US" dirty="0"/>
              <a:t>Slide Title</a:t>
            </a:r>
            <a:endParaRPr lang="en-GB" dirty="0"/>
          </a:p>
        </p:txBody>
      </p:sp>
      <p:sp>
        <p:nvSpPr>
          <p:cNvPr id="18" name="Slide Number Placeholder 5"/>
          <p:cNvSpPr txBox="1">
            <a:spLocks/>
          </p:cNvSpPr>
          <p:nvPr userDrawn="1"/>
        </p:nvSpPr>
        <p:spPr>
          <a:xfrm>
            <a:off x="6553200" y="6025678"/>
            <a:ext cx="2133600" cy="38937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FB492-4B8F-45D8-851F-44FA0CC8D9E7}" type="slidenum">
              <a:rPr lang="en-GB" sz="1400" smtClean="0">
                <a:solidFill>
                  <a:schemeClr val="tx1"/>
                </a:solidFill>
              </a:rPr>
              <a:pPr/>
              <a:t>‹#›</a:t>
            </a:fld>
            <a:endParaRPr lang="en-GB" sz="1400" dirty="0">
              <a:solidFill>
                <a:schemeClr val="tx1"/>
              </a:solidFill>
            </a:endParaRPr>
          </a:p>
        </p:txBody>
      </p:sp>
      <p:sp>
        <p:nvSpPr>
          <p:cNvPr id="5" name="Rectangle 4"/>
          <p:cNvSpPr/>
          <p:nvPr userDrawn="1"/>
        </p:nvSpPr>
        <p:spPr>
          <a:xfrm>
            <a:off x="6564086" y="6081866"/>
            <a:ext cx="2066591" cy="276999"/>
          </a:xfrm>
          <a:prstGeom prst="rect">
            <a:avLst/>
          </a:prstGeom>
        </p:spPr>
        <p:txBody>
          <a:bodyPr wrap="none">
            <a:spAutoFit/>
          </a:bodyPr>
          <a:lstStyle/>
          <a:p>
            <a:r>
              <a:rPr lang="en-GB" sz="1200" b="1" dirty="0">
                <a:solidFill>
                  <a:schemeClr val="tx1"/>
                </a:solidFill>
                <a:latin typeface="Arial" panose="020B0604020202020204" pitchFamily="34" charset="0"/>
                <a:cs typeface="Arial" panose="020B0604020202020204" pitchFamily="34" charset="0"/>
              </a:rPr>
              <a:t>African Risk Capacity |     </a:t>
            </a:r>
          </a:p>
        </p:txBody>
      </p:sp>
      <p:sp>
        <p:nvSpPr>
          <p:cNvPr id="8" name="Rectangle 7"/>
          <p:cNvSpPr/>
          <p:nvPr userDrawn="1"/>
        </p:nvSpPr>
        <p:spPr>
          <a:xfrm>
            <a:off x="533400" y="3901147"/>
            <a:ext cx="8153400" cy="395818"/>
          </a:xfrm>
          <a:prstGeom prst="rect">
            <a:avLst/>
          </a:prstGeom>
          <a:solidFill>
            <a:srgbClr val="A4D3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p:cNvSpPr/>
          <p:nvPr userDrawn="1"/>
        </p:nvSpPr>
        <p:spPr>
          <a:xfrm>
            <a:off x="427134" y="1222440"/>
            <a:ext cx="8346763" cy="4747047"/>
          </a:xfrm>
          <a:prstGeom prst="rect">
            <a:avLst/>
          </a:prstGeom>
          <a:noFill/>
          <a:ln w="3175">
            <a:solidFill>
              <a:srgbClr val="4370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Text Placeholder 6"/>
          <p:cNvSpPr>
            <a:spLocks noGrp="1"/>
          </p:cNvSpPr>
          <p:nvPr>
            <p:ph type="body" sz="quarter" idx="12"/>
          </p:nvPr>
        </p:nvSpPr>
        <p:spPr>
          <a:xfrm>
            <a:off x="533400" y="4296965"/>
            <a:ext cx="8153400" cy="1649270"/>
          </a:xfrm>
        </p:spPr>
        <p:txBody>
          <a:bodyPr>
            <a:normAutofit/>
          </a:bodyPr>
          <a:lstStyle>
            <a:lvl1pPr marL="457200" indent="-457200">
              <a:buFont typeface="Wingdings" panose="05000000000000000000" pitchFamily="2" charset="2"/>
              <a:buChar char="§"/>
              <a:defRPr sz="2000">
                <a:solidFill>
                  <a:srgbClr val="565658"/>
                </a:solidFill>
              </a:defRPr>
            </a:lvl1pPr>
            <a:lvl2pPr>
              <a:defRPr sz="1800">
                <a:solidFill>
                  <a:srgbClr val="565658"/>
                </a:solidFill>
              </a:defRPr>
            </a:lvl2pPr>
            <a:lvl3pPr>
              <a:defRPr sz="1600">
                <a:solidFill>
                  <a:srgbClr val="565658"/>
                </a:solidFill>
              </a:defRPr>
            </a:lvl3pPr>
            <a:lvl4pPr>
              <a:defRPr sz="1400">
                <a:solidFill>
                  <a:srgbClr val="565658"/>
                </a:solidFill>
              </a:defRPr>
            </a:lvl4pPr>
            <a:lvl5pPr>
              <a:defRPr sz="1400">
                <a:solidFill>
                  <a:srgbClr val="56565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5" name="Picture Placeholder 15"/>
          <p:cNvSpPr>
            <a:spLocks noGrp="1"/>
          </p:cNvSpPr>
          <p:nvPr>
            <p:ph type="pic" sz="quarter" idx="15"/>
          </p:nvPr>
        </p:nvSpPr>
        <p:spPr>
          <a:xfrm>
            <a:off x="533400" y="1296463"/>
            <a:ext cx="8153400" cy="2548493"/>
          </a:xfrm>
        </p:spPr>
        <p:txBody>
          <a:bodyPr/>
          <a:lstStyle/>
          <a:p>
            <a:r>
              <a:rPr lang="en-US"/>
              <a:t>Click icon to add picture</a:t>
            </a:r>
            <a:endParaRPr lang="en-GB" dirty="0"/>
          </a:p>
        </p:txBody>
      </p:sp>
    </p:spTree>
    <p:extLst>
      <p:ext uri="{BB962C8B-B14F-4D97-AF65-F5344CB8AC3E}">
        <p14:creationId xmlns:p14="http://schemas.microsoft.com/office/powerpoint/2010/main" val="396822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Graphic">
    <p:spTree>
      <p:nvGrpSpPr>
        <p:cNvPr id="1" name=""/>
        <p:cNvGrpSpPr/>
        <p:nvPr/>
      </p:nvGrpSpPr>
      <p:grpSpPr>
        <a:xfrm>
          <a:off x="0" y="0"/>
          <a:ext cx="0" cy="0"/>
          <a:chOff x="0" y="0"/>
          <a:chExt cx="0" cy="0"/>
        </a:xfrm>
      </p:grpSpPr>
      <p:sp>
        <p:nvSpPr>
          <p:cNvPr id="14" name="Rectangle 13"/>
          <p:cNvSpPr/>
          <p:nvPr userDrawn="1"/>
        </p:nvSpPr>
        <p:spPr>
          <a:xfrm>
            <a:off x="533400" y="1198032"/>
            <a:ext cx="8153400" cy="395769"/>
          </a:xfrm>
          <a:prstGeom prst="rect">
            <a:avLst/>
          </a:prstGeom>
          <a:solidFill>
            <a:srgbClr val="A4D3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p:cNvSpPr/>
          <p:nvPr userDrawn="1"/>
        </p:nvSpPr>
        <p:spPr>
          <a:xfrm>
            <a:off x="427134" y="6025678"/>
            <a:ext cx="8335373" cy="432048"/>
          </a:xfrm>
          <a:prstGeom prst="rect">
            <a:avLst/>
          </a:prstGeom>
          <a:solidFill>
            <a:srgbClr val="64B4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ctrTitle" hasCustomPrompt="1"/>
          </p:nvPr>
        </p:nvSpPr>
        <p:spPr>
          <a:xfrm>
            <a:off x="436639" y="433809"/>
            <a:ext cx="8325868" cy="739211"/>
          </a:xfrm>
        </p:spPr>
        <p:txBody>
          <a:bodyPr>
            <a:noAutofit/>
          </a:bodyPr>
          <a:lstStyle>
            <a:lvl1pPr algn="l">
              <a:defRPr sz="2400" b="1">
                <a:solidFill>
                  <a:srgbClr val="565658"/>
                </a:solidFill>
                <a:latin typeface="Arial" pitchFamily="34" charset="0"/>
                <a:cs typeface="Arial" pitchFamily="34" charset="0"/>
              </a:defRPr>
            </a:lvl1pPr>
          </a:lstStyle>
          <a:p>
            <a:r>
              <a:rPr lang="en-US" dirty="0"/>
              <a:t>Slide Title</a:t>
            </a:r>
            <a:endParaRPr lang="en-GB" dirty="0"/>
          </a:p>
        </p:txBody>
      </p:sp>
      <p:sp>
        <p:nvSpPr>
          <p:cNvPr id="12" name="Subtitle 2"/>
          <p:cNvSpPr txBox="1">
            <a:spLocks/>
          </p:cNvSpPr>
          <p:nvPr userDrawn="1"/>
        </p:nvSpPr>
        <p:spPr>
          <a:xfrm>
            <a:off x="6516216" y="1549192"/>
            <a:ext cx="2016224" cy="4070291"/>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600" kern="1200" baseline="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solidFill>
                <a:srgbClr val="43706B"/>
              </a:solidFill>
            </a:endParaRPr>
          </a:p>
        </p:txBody>
      </p:sp>
      <p:sp>
        <p:nvSpPr>
          <p:cNvPr id="15" name="Rectangle 14"/>
          <p:cNvSpPr/>
          <p:nvPr userDrawn="1"/>
        </p:nvSpPr>
        <p:spPr>
          <a:xfrm>
            <a:off x="436639" y="1183446"/>
            <a:ext cx="8325868" cy="4786042"/>
          </a:xfrm>
          <a:prstGeom prst="rect">
            <a:avLst/>
          </a:prstGeom>
          <a:noFill/>
          <a:ln w="3175">
            <a:solidFill>
              <a:srgbClr val="4370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Slide Number Placeholder 5"/>
          <p:cNvSpPr txBox="1">
            <a:spLocks/>
          </p:cNvSpPr>
          <p:nvPr userDrawn="1"/>
        </p:nvSpPr>
        <p:spPr>
          <a:xfrm>
            <a:off x="6553200" y="6025678"/>
            <a:ext cx="2133600" cy="38937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FB492-4B8F-45D8-851F-44FA0CC8D9E7}" type="slidenum">
              <a:rPr lang="en-GB" sz="1400" smtClean="0">
                <a:solidFill>
                  <a:schemeClr val="tx1"/>
                </a:solidFill>
              </a:rPr>
              <a:pPr/>
              <a:t>‹#›</a:t>
            </a:fld>
            <a:endParaRPr lang="en-GB" sz="1400" dirty="0">
              <a:solidFill>
                <a:schemeClr val="tx1"/>
              </a:solidFill>
            </a:endParaRPr>
          </a:p>
        </p:txBody>
      </p:sp>
      <p:sp>
        <p:nvSpPr>
          <p:cNvPr id="5" name="Rectangle 4"/>
          <p:cNvSpPr/>
          <p:nvPr userDrawn="1"/>
        </p:nvSpPr>
        <p:spPr>
          <a:xfrm>
            <a:off x="6564086" y="6081866"/>
            <a:ext cx="2066591" cy="276999"/>
          </a:xfrm>
          <a:prstGeom prst="rect">
            <a:avLst/>
          </a:prstGeom>
        </p:spPr>
        <p:txBody>
          <a:bodyPr wrap="none">
            <a:spAutoFit/>
          </a:bodyPr>
          <a:lstStyle/>
          <a:p>
            <a:r>
              <a:rPr lang="en-GB" sz="1200" b="1" dirty="0">
                <a:solidFill>
                  <a:schemeClr val="tx1"/>
                </a:solidFill>
                <a:latin typeface="Arial" panose="020B0604020202020204" pitchFamily="34" charset="0"/>
                <a:cs typeface="Arial" panose="020B0604020202020204" pitchFamily="34" charset="0"/>
              </a:rPr>
              <a:t>African Risk Capacity |     </a:t>
            </a:r>
          </a:p>
        </p:txBody>
      </p:sp>
      <p:sp>
        <p:nvSpPr>
          <p:cNvPr id="17" name="Subtitle 2"/>
          <p:cNvSpPr>
            <a:spLocks noGrp="1"/>
          </p:cNvSpPr>
          <p:nvPr>
            <p:ph type="subTitle" idx="1" hasCustomPrompt="1"/>
          </p:nvPr>
        </p:nvSpPr>
        <p:spPr>
          <a:xfrm>
            <a:off x="609601" y="1226353"/>
            <a:ext cx="8021076" cy="336789"/>
          </a:xfrm>
        </p:spPr>
        <p:txBody>
          <a:bodyPr>
            <a:normAutofit/>
          </a:bodyPr>
          <a:lstStyle>
            <a:lvl1pPr marL="0" indent="0" algn="l">
              <a:buNone/>
              <a:defRPr sz="16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Graphic Title</a:t>
            </a:r>
            <a:endParaRPr lang="en-GB" dirty="0"/>
          </a:p>
        </p:txBody>
      </p:sp>
      <p:sp>
        <p:nvSpPr>
          <p:cNvPr id="19" name="Picture Placeholder 15"/>
          <p:cNvSpPr>
            <a:spLocks noGrp="1"/>
          </p:cNvSpPr>
          <p:nvPr>
            <p:ph type="pic" sz="quarter" idx="15"/>
          </p:nvPr>
        </p:nvSpPr>
        <p:spPr>
          <a:xfrm>
            <a:off x="533400" y="1619332"/>
            <a:ext cx="8153400" cy="4322990"/>
          </a:xfrm>
        </p:spPr>
        <p:txBody>
          <a:bodyPr/>
          <a:lstStyle/>
          <a:p>
            <a:r>
              <a:rPr lang="en-US"/>
              <a:t>Click icon to add picture</a:t>
            </a:r>
            <a:endParaRPr lang="en-GB" dirty="0"/>
          </a:p>
        </p:txBody>
      </p:sp>
    </p:spTree>
    <p:extLst>
      <p:ext uri="{BB962C8B-B14F-4D97-AF65-F5344CB8AC3E}">
        <p14:creationId xmlns:p14="http://schemas.microsoft.com/office/powerpoint/2010/main" val="128896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3"/>
          <p:cNvSpPr/>
          <p:nvPr userDrawn="1"/>
        </p:nvSpPr>
        <p:spPr>
          <a:xfrm>
            <a:off x="427134" y="6025678"/>
            <a:ext cx="8335373" cy="432048"/>
          </a:xfrm>
          <a:prstGeom prst="rect">
            <a:avLst/>
          </a:prstGeom>
          <a:solidFill>
            <a:srgbClr val="64B4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ctrTitle" hasCustomPrompt="1"/>
          </p:nvPr>
        </p:nvSpPr>
        <p:spPr>
          <a:xfrm>
            <a:off x="436639" y="433809"/>
            <a:ext cx="8325868" cy="739211"/>
          </a:xfrm>
        </p:spPr>
        <p:txBody>
          <a:bodyPr>
            <a:noAutofit/>
          </a:bodyPr>
          <a:lstStyle>
            <a:lvl1pPr algn="l">
              <a:defRPr sz="2400" b="1">
                <a:solidFill>
                  <a:srgbClr val="565658"/>
                </a:solidFill>
                <a:latin typeface="Arial" pitchFamily="34" charset="0"/>
                <a:cs typeface="Arial" pitchFamily="34" charset="0"/>
              </a:defRPr>
            </a:lvl1pPr>
          </a:lstStyle>
          <a:p>
            <a:r>
              <a:rPr lang="en-US" dirty="0"/>
              <a:t>Slide Title</a:t>
            </a:r>
            <a:endParaRPr lang="en-GB" dirty="0"/>
          </a:p>
        </p:txBody>
      </p:sp>
      <p:sp>
        <p:nvSpPr>
          <p:cNvPr id="12" name="Subtitle 2"/>
          <p:cNvSpPr txBox="1">
            <a:spLocks/>
          </p:cNvSpPr>
          <p:nvPr userDrawn="1"/>
        </p:nvSpPr>
        <p:spPr>
          <a:xfrm>
            <a:off x="6516216" y="1549192"/>
            <a:ext cx="2016224" cy="4070291"/>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600" kern="1200" baseline="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solidFill>
                <a:srgbClr val="43706B"/>
              </a:solidFill>
            </a:endParaRPr>
          </a:p>
        </p:txBody>
      </p:sp>
      <p:sp>
        <p:nvSpPr>
          <p:cNvPr id="18" name="Slide Number Placeholder 5"/>
          <p:cNvSpPr txBox="1">
            <a:spLocks/>
          </p:cNvSpPr>
          <p:nvPr userDrawn="1"/>
        </p:nvSpPr>
        <p:spPr>
          <a:xfrm>
            <a:off x="6553200" y="6025678"/>
            <a:ext cx="2133600" cy="38937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FB492-4B8F-45D8-851F-44FA0CC8D9E7}" type="slidenum">
              <a:rPr lang="en-GB" sz="1400" smtClean="0">
                <a:solidFill>
                  <a:schemeClr val="tx1"/>
                </a:solidFill>
              </a:rPr>
              <a:pPr/>
              <a:t>‹#›</a:t>
            </a:fld>
            <a:endParaRPr lang="en-GB" sz="1400" dirty="0">
              <a:solidFill>
                <a:schemeClr val="tx1"/>
              </a:solidFill>
            </a:endParaRPr>
          </a:p>
        </p:txBody>
      </p:sp>
      <p:sp>
        <p:nvSpPr>
          <p:cNvPr id="5" name="Rectangle 4"/>
          <p:cNvSpPr/>
          <p:nvPr userDrawn="1"/>
        </p:nvSpPr>
        <p:spPr>
          <a:xfrm>
            <a:off x="6564086" y="6081866"/>
            <a:ext cx="2066591" cy="276999"/>
          </a:xfrm>
          <a:prstGeom prst="rect">
            <a:avLst/>
          </a:prstGeom>
        </p:spPr>
        <p:txBody>
          <a:bodyPr wrap="none">
            <a:spAutoFit/>
          </a:bodyPr>
          <a:lstStyle/>
          <a:p>
            <a:r>
              <a:rPr lang="en-GB" sz="1200" b="1" dirty="0">
                <a:solidFill>
                  <a:schemeClr val="tx1"/>
                </a:solidFill>
                <a:latin typeface="Arial" panose="020B0604020202020204" pitchFamily="34" charset="0"/>
                <a:cs typeface="Arial" panose="020B0604020202020204" pitchFamily="34" charset="0"/>
              </a:rPr>
              <a:t>African Risk Capacity |     </a:t>
            </a:r>
          </a:p>
        </p:txBody>
      </p:sp>
      <p:sp>
        <p:nvSpPr>
          <p:cNvPr id="16" name="Rectangle 15"/>
          <p:cNvSpPr/>
          <p:nvPr userDrawn="1"/>
        </p:nvSpPr>
        <p:spPr>
          <a:xfrm>
            <a:off x="436639" y="1229208"/>
            <a:ext cx="8325868" cy="4740280"/>
          </a:xfrm>
          <a:prstGeom prst="rect">
            <a:avLst/>
          </a:prstGeom>
          <a:noFill/>
          <a:ln w="3175">
            <a:solidFill>
              <a:srgbClr val="4370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088615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322FB492-4B8F-45D8-851F-44FA0CC8D9E7}"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67" r:id="rId2"/>
    <p:sldLayoutId id="2147483659" r:id="rId3"/>
    <p:sldLayoutId id="2147483664" r:id="rId4"/>
    <p:sldLayoutId id="2147483669" r:id="rId5"/>
    <p:sldLayoutId id="2147483665" r:id="rId6"/>
    <p:sldLayoutId id="2147483666" r:id="rId7"/>
  </p:sldLayoutIdLst>
  <p:hf hdr="0" dt="0"/>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4938" y="1628800"/>
            <a:ext cx="6301862" cy="2181200"/>
          </a:xfrm>
        </p:spPr>
        <p:txBody>
          <a:bodyPr/>
          <a:lstStyle/>
          <a:p>
            <a:br>
              <a:rPr lang="en-US" sz="3200" dirty="0"/>
            </a:br>
            <a:r>
              <a:rPr lang="en-GB" sz="3200" dirty="0"/>
              <a:t>Scaling up agricultural index insurance: Contributions from sovereign risk pools</a:t>
            </a:r>
            <a:br>
              <a:rPr lang="en-GB" sz="3200" dirty="0"/>
            </a:br>
            <a:br>
              <a:rPr lang="en-GB" sz="3200" dirty="0"/>
            </a:br>
            <a:r>
              <a:rPr lang="en-GB" sz="2800" dirty="0"/>
              <a:t>Dr Simon Young, ARC Advisor</a:t>
            </a:r>
            <a:endParaRPr lang="en-GB" sz="3200" b="1" dirty="0"/>
          </a:p>
        </p:txBody>
      </p:sp>
      <p:sp>
        <p:nvSpPr>
          <p:cNvPr id="3" name="Subtitle 2"/>
          <p:cNvSpPr>
            <a:spLocks noGrp="1"/>
          </p:cNvSpPr>
          <p:nvPr>
            <p:ph type="subTitle" idx="1"/>
          </p:nvPr>
        </p:nvSpPr>
        <p:spPr>
          <a:xfrm>
            <a:off x="2427704" y="4495800"/>
            <a:ext cx="6259096" cy="1080120"/>
          </a:xfrm>
        </p:spPr>
        <p:txBody>
          <a:bodyPr/>
          <a:lstStyle/>
          <a:p>
            <a:r>
              <a:rPr lang="en-GB" sz="2000" dirty="0"/>
              <a:t>9th Consultative Forum on Microinsurance Regulation</a:t>
            </a:r>
          </a:p>
          <a:p>
            <a:r>
              <a:rPr lang="en-US" sz="2000" dirty="0"/>
              <a:t>Monetary Authority of Singapore</a:t>
            </a:r>
          </a:p>
          <a:p>
            <a:r>
              <a:rPr lang="en-US" sz="2000" dirty="0"/>
              <a:t>14 March 2017 </a:t>
            </a:r>
            <a:endParaRPr lang="en-GB" sz="1400" b="1" i="1" dirty="0"/>
          </a:p>
        </p:txBody>
      </p:sp>
    </p:spTree>
    <p:extLst>
      <p:ext uri="{BB962C8B-B14F-4D97-AF65-F5344CB8AC3E}">
        <p14:creationId xmlns:p14="http://schemas.microsoft.com/office/powerpoint/2010/main" val="113399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GB" dirty="0"/>
              <a:t>Awareness of increasing climate risk, and need for practical tools to manage consequences to the most exposed productive sector, agriculture</a:t>
            </a:r>
          </a:p>
          <a:p>
            <a:pPr lvl="1"/>
            <a:r>
              <a:rPr lang="en-GB" dirty="0"/>
              <a:t>SDGs recognise risk and the need for resilience at a macro level</a:t>
            </a:r>
          </a:p>
          <a:p>
            <a:pPr lvl="1"/>
            <a:r>
              <a:rPr lang="en-GB" dirty="0"/>
              <a:t>The Paris Agreement identifies insurance as the key element of managing loss and damage</a:t>
            </a:r>
          </a:p>
          <a:p>
            <a:pPr lvl="1"/>
            <a:r>
              <a:rPr lang="en-GB" dirty="0" err="1"/>
              <a:t>InsuResilience</a:t>
            </a:r>
            <a:r>
              <a:rPr lang="en-GB" dirty="0"/>
              <a:t> is the G7 initiative aimed at increasing climate risk insurance coverage by 400 million people by 2020</a:t>
            </a:r>
          </a:p>
          <a:p>
            <a:r>
              <a:rPr lang="en-GB" dirty="0"/>
              <a:t>Nationally, many developing world governments are either participating in or have knowledge of sovereign risk pools in Africa (ARC), the Caribbean &amp; Central America (</a:t>
            </a:r>
            <a:r>
              <a:rPr lang="en-GB" dirty="0" err="1"/>
              <a:t>CCRIF</a:t>
            </a:r>
            <a:r>
              <a:rPr lang="en-GB" dirty="0"/>
              <a:t> </a:t>
            </a:r>
            <a:r>
              <a:rPr lang="en-GB" dirty="0" err="1"/>
              <a:t>SPC</a:t>
            </a:r>
            <a:r>
              <a:rPr lang="en-GB" dirty="0"/>
              <a:t>) and the Pacific (</a:t>
            </a:r>
            <a:r>
              <a:rPr lang="en-GB" dirty="0" err="1"/>
              <a:t>PCRAFI</a:t>
            </a:r>
            <a:r>
              <a:rPr lang="en-GB" dirty="0"/>
              <a:t> Facility)</a:t>
            </a:r>
          </a:p>
          <a:p>
            <a:pPr lvl="1"/>
            <a:r>
              <a:rPr lang="en-GB" dirty="0"/>
              <a:t>This brings exposure of relevant Ministers to index insurance tools</a:t>
            </a:r>
            <a:endParaRPr lang="en-US" dirty="0"/>
          </a:p>
        </p:txBody>
      </p:sp>
      <p:sp>
        <p:nvSpPr>
          <p:cNvPr id="5" name="Title 4"/>
          <p:cNvSpPr>
            <a:spLocks noGrp="1"/>
          </p:cNvSpPr>
          <p:nvPr>
            <p:ph type="ctrTitle"/>
          </p:nvPr>
        </p:nvSpPr>
        <p:spPr/>
        <p:txBody>
          <a:bodyPr/>
          <a:lstStyle/>
          <a:p>
            <a:r>
              <a:rPr lang="en-GB" dirty="0"/>
              <a:t>Political Support - National and International Level</a:t>
            </a:r>
            <a:endParaRPr lang="en-US" dirty="0"/>
          </a:p>
        </p:txBody>
      </p:sp>
    </p:spTree>
    <p:extLst>
      <p:ext uri="{BB962C8B-B14F-4D97-AF65-F5344CB8AC3E}">
        <p14:creationId xmlns:p14="http://schemas.microsoft.com/office/powerpoint/2010/main" val="2604528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Assessment of risk in the agriculture sector (through engagement with a sovereign risk pool) allows a discussion on ownership of risk</a:t>
            </a:r>
          </a:p>
          <a:p>
            <a:r>
              <a:rPr lang="en-GB" dirty="0"/>
              <a:t>Once risk ownership is established, appropriate risk management tools can be identified:</a:t>
            </a:r>
          </a:p>
          <a:p>
            <a:pPr lvl="1"/>
            <a:r>
              <a:rPr lang="en-GB" dirty="0"/>
              <a:t>Incentivise risk reduction by the risk owner (because they will directly reap the benefits)</a:t>
            </a:r>
          </a:p>
          <a:p>
            <a:pPr lvl="1"/>
            <a:r>
              <a:rPr lang="en-GB" dirty="0"/>
              <a:t>Implement the most cost effective risk financing solution for that particular risk owner</a:t>
            </a:r>
          </a:p>
          <a:p>
            <a:r>
              <a:rPr lang="en-GB" dirty="0"/>
              <a:t>The sharing of risk between individuals, communities and cooperatives, local and regional government and the national government is critical to reach a sustainable risk management strategy</a:t>
            </a:r>
            <a:endParaRPr lang="en-US" dirty="0"/>
          </a:p>
        </p:txBody>
      </p:sp>
      <p:sp>
        <p:nvSpPr>
          <p:cNvPr id="3" name="Title 2"/>
          <p:cNvSpPr>
            <a:spLocks noGrp="1"/>
          </p:cNvSpPr>
          <p:nvPr>
            <p:ph type="ctrTitle"/>
          </p:nvPr>
        </p:nvSpPr>
        <p:spPr/>
        <p:txBody>
          <a:bodyPr/>
          <a:lstStyle/>
          <a:p>
            <a:r>
              <a:rPr lang="en-GB" dirty="0"/>
              <a:t>Political Support - Regional and Local Level</a:t>
            </a:r>
            <a:endParaRPr lang="en-US" dirty="0"/>
          </a:p>
        </p:txBody>
      </p:sp>
    </p:spTree>
    <p:extLst>
      <p:ext uri="{BB962C8B-B14F-4D97-AF65-F5344CB8AC3E}">
        <p14:creationId xmlns:p14="http://schemas.microsoft.com/office/powerpoint/2010/main" val="2796847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Risk models developed and used by the three current multi-national risk pools cover risks important to agriculture across a large number of countries:</a:t>
            </a:r>
          </a:p>
          <a:p>
            <a:pPr lvl="1"/>
            <a:r>
              <a:rPr lang="en-GB" dirty="0"/>
              <a:t>Caribbean / Central America: 26 countries</a:t>
            </a:r>
          </a:p>
          <a:p>
            <a:pPr lvl="1"/>
            <a:r>
              <a:rPr lang="en-GB" dirty="0"/>
              <a:t>Africa: 55 countries</a:t>
            </a:r>
          </a:p>
          <a:p>
            <a:pPr lvl="1"/>
            <a:r>
              <a:rPr lang="en-GB" dirty="0"/>
              <a:t>Pacific: 15 countries</a:t>
            </a:r>
          </a:p>
          <a:p>
            <a:r>
              <a:rPr lang="en-GB" dirty="0"/>
              <a:t>These risk models do not necessarily reflect agricultural risk directly, nor are they optimised for micro-level products</a:t>
            </a:r>
          </a:p>
          <a:p>
            <a:r>
              <a:rPr lang="en-GB" dirty="0"/>
              <a:t>However, they do provide a good starting point for development of higher resolution and agriculture-specific models</a:t>
            </a:r>
          </a:p>
          <a:p>
            <a:r>
              <a:rPr lang="en-GB" dirty="0"/>
              <a:t>Critically, the existing models allow cost-effective access to the global risk markets</a:t>
            </a:r>
            <a:endParaRPr lang="en-US" dirty="0"/>
          </a:p>
        </p:txBody>
      </p:sp>
      <p:sp>
        <p:nvSpPr>
          <p:cNvPr id="3" name="Title 2"/>
          <p:cNvSpPr>
            <a:spLocks noGrp="1"/>
          </p:cNvSpPr>
          <p:nvPr>
            <p:ph type="ctrTitle"/>
          </p:nvPr>
        </p:nvSpPr>
        <p:spPr/>
        <p:txBody>
          <a:bodyPr/>
          <a:lstStyle/>
          <a:p>
            <a:r>
              <a:rPr lang="en-GB" dirty="0"/>
              <a:t>Practical Support – Technical Data and Experience</a:t>
            </a:r>
            <a:endParaRPr lang="en-US" dirty="0"/>
          </a:p>
        </p:txBody>
      </p:sp>
    </p:spTree>
    <p:extLst>
      <p:ext uri="{BB962C8B-B14F-4D97-AF65-F5344CB8AC3E}">
        <p14:creationId xmlns:p14="http://schemas.microsoft.com/office/powerpoint/2010/main" val="232382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normAutofit fontScale="92500" lnSpcReduction="10000"/>
          </a:bodyPr>
          <a:lstStyle/>
          <a:p>
            <a:r>
              <a:rPr lang="en-GB" dirty="0"/>
              <a:t>Sovereign risk pools can provide broader benefits through raising awareness across government around structured and effective risk management for agriculture</a:t>
            </a:r>
          </a:p>
          <a:p>
            <a:r>
              <a:rPr lang="en-GB" dirty="0"/>
              <a:t>Adapting regulation to incentivise risk sharing at the micro level is facilitated by knowledge and experience in sovereign insurance transactions:</a:t>
            </a:r>
          </a:p>
          <a:p>
            <a:pPr lvl="1"/>
            <a:r>
              <a:rPr lang="en-GB" dirty="0"/>
              <a:t>Key principles of parametric insurance</a:t>
            </a:r>
          </a:p>
          <a:p>
            <a:pPr lvl="1"/>
            <a:r>
              <a:rPr lang="en-GB" dirty="0"/>
              <a:t>Concepts of risk ownership and risk sharing, and holding risk owners to account</a:t>
            </a:r>
          </a:p>
          <a:p>
            <a:pPr lvl="1"/>
            <a:r>
              <a:rPr lang="en-GB" dirty="0"/>
              <a:t>Importance of regulation to protect micro-insurance clients while recognising the need to minimise administration and distribution costs</a:t>
            </a:r>
          </a:p>
          <a:p>
            <a:r>
              <a:rPr lang="en-GB" dirty="0"/>
              <a:t>Governments need to understand and use carrots and sticks:</a:t>
            </a:r>
          </a:p>
          <a:p>
            <a:pPr lvl="1"/>
            <a:r>
              <a:rPr lang="en-GB" dirty="0"/>
              <a:t>e.g. requiring protection of agricultural loans against climate risk by the lending entity while offering premium support in recognition of the fact that the sovereign is the ultimate holder of much of the risk</a:t>
            </a:r>
          </a:p>
          <a:p>
            <a:pPr lvl="1"/>
            <a:endParaRPr lang="en-US" dirty="0"/>
          </a:p>
        </p:txBody>
      </p:sp>
      <p:sp>
        <p:nvSpPr>
          <p:cNvPr id="3" name="Title 2"/>
          <p:cNvSpPr>
            <a:spLocks noGrp="1"/>
          </p:cNvSpPr>
          <p:nvPr>
            <p:ph type="ctrTitle"/>
          </p:nvPr>
        </p:nvSpPr>
        <p:spPr/>
        <p:txBody>
          <a:bodyPr/>
          <a:lstStyle/>
          <a:p>
            <a:r>
              <a:rPr lang="en-GB" dirty="0"/>
              <a:t>Practical Support – Regulations and Incentives</a:t>
            </a:r>
            <a:endParaRPr lang="en-US" dirty="0"/>
          </a:p>
        </p:txBody>
      </p:sp>
    </p:spTree>
    <p:extLst>
      <p:ext uri="{BB962C8B-B14F-4D97-AF65-F5344CB8AC3E}">
        <p14:creationId xmlns:p14="http://schemas.microsoft.com/office/powerpoint/2010/main" val="452789959"/>
      </p:ext>
    </p:extLst>
  </p:cSld>
  <p:clrMapOvr>
    <a:masterClrMapping/>
  </p:clrMapOvr>
</p:sld>
</file>

<file path=ppt/theme/theme1.xml><?xml version="1.0" encoding="utf-8"?>
<a:theme xmlns:a="http://schemas.openxmlformats.org/drawingml/2006/main" name="ARCLtd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C_TemplateGeneric.potx" id="{DBB952F7-3122-4A2D-A03E-7196833B8151}" vid="{0A505C55-99EC-4026-BDD9-A8268334C0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ARC_TemplateGeneric_Jul16</Template>
  <TotalTime>2849</TotalTime>
  <Words>459</Words>
  <Application>Microsoft Office PowerPoint</Application>
  <PresentationFormat>On-screen Show (4:3)</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ARCLtdppt</vt:lpstr>
      <vt:lpstr> Scaling up agricultural index insurance: Contributions from sovereign risk pools  Dr Simon Young, ARC Advisor</vt:lpstr>
      <vt:lpstr>Political Support - National and International Level</vt:lpstr>
      <vt:lpstr>Political Support - Regional and Local Level</vt:lpstr>
      <vt:lpstr>Practical Support – Technical Data and Experience</vt:lpstr>
      <vt:lpstr>Practical Support – Regulations and Incentives</vt:lpstr>
    </vt:vector>
  </TitlesOfParts>
  <Company>GeoSY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SRY</dc:creator>
  <cp:lastModifiedBy>SRY</cp:lastModifiedBy>
  <cp:revision>9</cp:revision>
  <cp:lastPrinted>2014-04-21T19:54:43Z</cp:lastPrinted>
  <dcterms:created xsi:type="dcterms:W3CDTF">2017-03-09T20:08:45Z</dcterms:created>
  <dcterms:modified xsi:type="dcterms:W3CDTF">2017-03-11T19:52:02Z</dcterms:modified>
</cp:coreProperties>
</file>