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367" r:id="rId4"/>
    <p:sldId id="364" r:id="rId5"/>
    <p:sldId id="362" r:id="rId6"/>
    <p:sldId id="371" r:id="rId7"/>
    <p:sldId id="372" r:id="rId8"/>
    <p:sldId id="373" r:id="rId9"/>
    <p:sldId id="375" r:id="rId10"/>
    <p:sldId id="376" r:id="rId11"/>
    <p:sldId id="377" r:id="rId12"/>
    <p:sldId id="379" r:id="rId13"/>
    <p:sldId id="3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9114" autoAdjust="0"/>
  </p:normalViewPr>
  <p:slideViewPr>
    <p:cSldViewPr>
      <p:cViewPr varScale="1">
        <p:scale>
          <a:sx n="65" d="100"/>
          <a:sy n="65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DB940-F905-4205-BF97-C36BD134879B}" type="doc">
      <dgm:prSet loTypeId="urn:microsoft.com/office/officeart/2005/8/layout/chevron1" loCatId="process" qsTypeId="urn:microsoft.com/office/officeart/2005/8/quickstyle/simple1" qsCatId="simple" csTypeId="urn:microsoft.com/office/officeart/2005/8/colors/colorful1#3" csCatId="colorful" phldr="1"/>
      <dgm:spPr/>
    </dgm:pt>
    <dgm:pt modelId="{51AF758C-5385-4F2E-8FBE-BF2E9FBBE789}">
      <dgm:prSet phldrT="[Text]"/>
      <dgm:spPr/>
      <dgm:t>
        <a:bodyPr/>
        <a:lstStyle/>
        <a:p>
          <a:r>
            <a:rPr lang="en-GB" dirty="0" smtClean="0"/>
            <a:t>1.</a:t>
          </a:r>
          <a:endParaRPr lang="en-GB" dirty="0"/>
        </a:p>
      </dgm:t>
    </dgm:pt>
    <dgm:pt modelId="{C34240DD-6B8B-4E90-840B-F1E4C432C8C6}" type="parTrans" cxnId="{E6AFB94C-FD55-4005-ADC0-70E842CC2FC0}">
      <dgm:prSet/>
      <dgm:spPr/>
      <dgm:t>
        <a:bodyPr/>
        <a:lstStyle/>
        <a:p>
          <a:endParaRPr lang="en-GB"/>
        </a:p>
      </dgm:t>
    </dgm:pt>
    <dgm:pt modelId="{AEBA61A1-1BA8-4B2B-B0FD-CD01F1C16CC9}" type="sibTrans" cxnId="{E6AFB94C-FD55-4005-ADC0-70E842CC2FC0}">
      <dgm:prSet/>
      <dgm:spPr/>
      <dgm:t>
        <a:bodyPr/>
        <a:lstStyle/>
        <a:p>
          <a:endParaRPr lang="en-GB"/>
        </a:p>
      </dgm:t>
    </dgm:pt>
    <dgm:pt modelId="{14749C32-456A-48D2-9237-F1996F319EF8}">
      <dgm:prSet phldrT="[Text]"/>
      <dgm:spPr/>
      <dgm:t>
        <a:bodyPr/>
        <a:lstStyle/>
        <a:p>
          <a:r>
            <a:rPr lang="en-GB" dirty="0" smtClean="0"/>
            <a:t>.</a:t>
          </a:r>
          <a:endParaRPr lang="en-GB" dirty="0"/>
        </a:p>
      </dgm:t>
    </dgm:pt>
    <dgm:pt modelId="{42BF1D7E-695A-449E-B866-B1FAE62F84EA}" type="parTrans" cxnId="{9AF142D9-4494-4351-B444-F4512B15A285}">
      <dgm:prSet/>
      <dgm:spPr/>
      <dgm:t>
        <a:bodyPr/>
        <a:lstStyle/>
        <a:p>
          <a:endParaRPr lang="en-GB"/>
        </a:p>
      </dgm:t>
    </dgm:pt>
    <dgm:pt modelId="{DD5690F5-4F1B-4EE1-B037-3DB9B08EB012}" type="sibTrans" cxnId="{9AF142D9-4494-4351-B444-F4512B15A285}">
      <dgm:prSet/>
      <dgm:spPr/>
      <dgm:t>
        <a:bodyPr/>
        <a:lstStyle/>
        <a:p>
          <a:endParaRPr lang="en-GB"/>
        </a:p>
      </dgm:t>
    </dgm:pt>
    <dgm:pt modelId="{75D902E6-B19C-45D5-B571-26EC888B39A9}">
      <dgm:prSet phldrT="[Text]"/>
      <dgm:spPr/>
      <dgm:t>
        <a:bodyPr/>
        <a:lstStyle/>
        <a:p>
          <a:r>
            <a:rPr lang="en-GB" dirty="0" smtClean="0"/>
            <a:t>Index Based Insurance Pilot Projects In Kenya</a:t>
          </a:r>
          <a:endParaRPr lang="en-GB" dirty="0"/>
        </a:p>
      </dgm:t>
    </dgm:pt>
    <dgm:pt modelId="{DD151660-2174-4ED7-BA20-0E95A39B41DF}" type="sibTrans" cxnId="{81652234-A9C9-48FC-B523-D19A9B03B691}">
      <dgm:prSet/>
      <dgm:spPr/>
      <dgm:t>
        <a:bodyPr/>
        <a:lstStyle/>
        <a:p>
          <a:endParaRPr lang="en-GB"/>
        </a:p>
      </dgm:t>
    </dgm:pt>
    <dgm:pt modelId="{29053DA0-C79B-49E1-ACFB-C13A90B67119}" type="parTrans" cxnId="{81652234-A9C9-48FC-B523-D19A9B03B691}">
      <dgm:prSet/>
      <dgm:spPr/>
      <dgm:t>
        <a:bodyPr/>
        <a:lstStyle/>
        <a:p>
          <a:endParaRPr lang="en-GB"/>
        </a:p>
      </dgm:t>
    </dgm:pt>
    <dgm:pt modelId="{AEF1AAF0-B272-448F-B7AD-97D02BAFBE93}" type="pres">
      <dgm:prSet presAssocID="{CC4DB940-F905-4205-BF97-C36BD134879B}" presName="Name0" presStyleCnt="0">
        <dgm:presLayoutVars>
          <dgm:dir/>
          <dgm:animLvl val="lvl"/>
          <dgm:resizeHandles val="exact"/>
        </dgm:presLayoutVars>
      </dgm:prSet>
      <dgm:spPr/>
    </dgm:pt>
    <dgm:pt modelId="{E6F81067-7A5A-4D83-8688-377F36E60746}" type="pres">
      <dgm:prSet presAssocID="{51AF758C-5385-4F2E-8FBE-BF2E9FBBE78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C509C2-58D8-49A4-A76F-A0FC3614F0EC}" type="pres">
      <dgm:prSet presAssocID="{AEBA61A1-1BA8-4B2B-B0FD-CD01F1C16CC9}" presName="parTxOnlySpace" presStyleCnt="0"/>
      <dgm:spPr/>
    </dgm:pt>
    <dgm:pt modelId="{0FF46548-2526-423C-A6D7-76A4DA40C527}" type="pres">
      <dgm:prSet presAssocID="{75D902E6-B19C-45D5-B571-26EC888B39A9}" presName="parTxOnly" presStyleLbl="node1" presStyleIdx="1" presStyleCnt="3" custScaleX="2400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3F2DA8-0A77-4A87-B803-BAB0A83F26F4}" type="pres">
      <dgm:prSet presAssocID="{DD151660-2174-4ED7-BA20-0E95A39B41DF}" presName="parTxOnlySpace" presStyleCnt="0"/>
      <dgm:spPr/>
    </dgm:pt>
    <dgm:pt modelId="{ADACB53F-6961-4013-B065-5C0E5F6C7A88}" type="pres">
      <dgm:prSet presAssocID="{14749C32-456A-48D2-9237-F1996F319EF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F142D9-4494-4351-B444-F4512B15A285}" srcId="{CC4DB940-F905-4205-BF97-C36BD134879B}" destId="{14749C32-456A-48D2-9237-F1996F319EF8}" srcOrd="2" destOrd="0" parTransId="{42BF1D7E-695A-449E-B866-B1FAE62F84EA}" sibTransId="{DD5690F5-4F1B-4EE1-B037-3DB9B08EB012}"/>
    <dgm:cxn modelId="{EE1641C9-7C1C-45BF-8B65-94DC4FB7F347}" type="presOf" srcId="{14749C32-456A-48D2-9237-F1996F319EF8}" destId="{ADACB53F-6961-4013-B065-5C0E5F6C7A88}" srcOrd="0" destOrd="0" presId="urn:microsoft.com/office/officeart/2005/8/layout/chevron1"/>
    <dgm:cxn modelId="{81652234-A9C9-48FC-B523-D19A9B03B691}" srcId="{CC4DB940-F905-4205-BF97-C36BD134879B}" destId="{75D902E6-B19C-45D5-B571-26EC888B39A9}" srcOrd="1" destOrd="0" parTransId="{29053DA0-C79B-49E1-ACFB-C13A90B67119}" sibTransId="{DD151660-2174-4ED7-BA20-0E95A39B41DF}"/>
    <dgm:cxn modelId="{97FA9956-735D-49E5-B5F7-F591E6D9672F}" type="presOf" srcId="{51AF758C-5385-4F2E-8FBE-BF2E9FBBE789}" destId="{E6F81067-7A5A-4D83-8688-377F36E60746}" srcOrd="0" destOrd="0" presId="urn:microsoft.com/office/officeart/2005/8/layout/chevron1"/>
    <dgm:cxn modelId="{C9AEF6F6-2BC7-4C4C-8680-BE5C72D675EF}" type="presOf" srcId="{75D902E6-B19C-45D5-B571-26EC888B39A9}" destId="{0FF46548-2526-423C-A6D7-76A4DA40C527}" srcOrd="0" destOrd="0" presId="urn:microsoft.com/office/officeart/2005/8/layout/chevron1"/>
    <dgm:cxn modelId="{E6AFB94C-FD55-4005-ADC0-70E842CC2FC0}" srcId="{CC4DB940-F905-4205-BF97-C36BD134879B}" destId="{51AF758C-5385-4F2E-8FBE-BF2E9FBBE789}" srcOrd="0" destOrd="0" parTransId="{C34240DD-6B8B-4E90-840B-F1E4C432C8C6}" sibTransId="{AEBA61A1-1BA8-4B2B-B0FD-CD01F1C16CC9}"/>
    <dgm:cxn modelId="{E3BF788B-C263-4E9C-A298-97DD92587B40}" type="presOf" srcId="{CC4DB940-F905-4205-BF97-C36BD134879B}" destId="{AEF1AAF0-B272-448F-B7AD-97D02BAFBE93}" srcOrd="0" destOrd="0" presId="urn:microsoft.com/office/officeart/2005/8/layout/chevron1"/>
    <dgm:cxn modelId="{D6D1117F-86F3-4D36-AD14-180FC5014DD9}" type="presParOf" srcId="{AEF1AAF0-B272-448F-B7AD-97D02BAFBE93}" destId="{E6F81067-7A5A-4D83-8688-377F36E60746}" srcOrd="0" destOrd="0" presId="urn:microsoft.com/office/officeart/2005/8/layout/chevron1"/>
    <dgm:cxn modelId="{9447D498-E468-43AF-8DB4-55FC8D738D7D}" type="presParOf" srcId="{AEF1AAF0-B272-448F-B7AD-97D02BAFBE93}" destId="{56C509C2-58D8-49A4-A76F-A0FC3614F0EC}" srcOrd="1" destOrd="0" presId="urn:microsoft.com/office/officeart/2005/8/layout/chevron1"/>
    <dgm:cxn modelId="{7B1A91B0-35DF-4812-A7E6-32D1B0D25A4F}" type="presParOf" srcId="{AEF1AAF0-B272-448F-B7AD-97D02BAFBE93}" destId="{0FF46548-2526-423C-A6D7-76A4DA40C527}" srcOrd="2" destOrd="0" presId="urn:microsoft.com/office/officeart/2005/8/layout/chevron1"/>
    <dgm:cxn modelId="{96EB071B-20F1-45E6-A9AB-3D5662862C0A}" type="presParOf" srcId="{AEF1AAF0-B272-448F-B7AD-97D02BAFBE93}" destId="{343F2DA8-0A77-4A87-B803-BAB0A83F26F4}" srcOrd="3" destOrd="0" presId="urn:microsoft.com/office/officeart/2005/8/layout/chevron1"/>
    <dgm:cxn modelId="{35CE05F9-100F-4818-A6E2-CB0788C18229}" type="presParOf" srcId="{AEF1AAF0-B272-448F-B7AD-97D02BAFBE93}" destId="{ADACB53F-6961-4013-B065-5C0E5F6C7A8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F81067-7A5A-4D83-8688-377F36E60746}">
      <dsp:nvSpPr>
        <dsp:cNvPr id="0" name=""/>
        <dsp:cNvSpPr/>
      </dsp:nvSpPr>
      <dsp:spPr>
        <a:xfrm>
          <a:off x="382" y="1499200"/>
          <a:ext cx="1757681" cy="70307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1.</a:t>
          </a:r>
          <a:endParaRPr lang="en-GB" sz="2200" kern="1200" dirty="0"/>
        </a:p>
      </dsp:txBody>
      <dsp:txXfrm>
        <a:off x="382" y="1499200"/>
        <a:ext cx="1757681" cy="703072"/>
      </dsp:txXfrm>
    </dsp:sp>
    <dsp:sp modelId="{0FF46548-2526-423C-A6D7-76A4DA40C527}">
      <dsp:nvSpPr>
        <dsp:cNvPr id="0" name=""/>
        <dsp:cNvSpPr/>
      </dsp:nvSpPr>
      <dsp:spPr>
        <a:xfrm>
          <a:off x="1582296" y="1499200"/>
          <a:ext cx="4219473" cy="70307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Index Based Insurance Pilot Projects In Kenya</a:t>
          </a:r>
          <a:endParaRPr lang="en-GB" sz="2200" kern="1200" dirty="0"/>
        </a:p>
      </dsp:txBody>
      <dsp:txXfrm>
        <a:off x="1582296" y="1499200"/>
        <a:ext cx="4219473" cy="703072"/>
      </dsp:txXfrm>
    </dsp:sp>
    <dsp:sp modelId="{ADACB53F-6961-4013-B065-5C0E5F6C7A88}">
      <dsp:nvSpPr>
        <dsp:cNvPr id="0" name=""/>
        <dsp:cNvSpPr/>
      </dsp:nvSpPr>
      <dsp:spPr>
        <a:xfrm>
          <a:off x="5626001" y="1499200"/>
          <a:ext cx="1757681" cy="70307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.</a:t>
          </a:r>
          <a:endParaRPr lang="en-GB" sz="2200" kern="1200" dirty="0"/>
        </a:p>
      </dsp:txBody>
      <dsp:txXfrm>
        <a:off x="5626001" y="1499200"/>
        <a:ext cx="1757681" cy="703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479C9-9F59-44D4-909C-174CB25BC12C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6511A-D175-428F-8E08-DF3EBAB19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530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011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GB" dirty="0" smtClean="0"/>
              <a:t>KCIP also has been developed with support from World Bank, ILRI, and public and private sector stakeholders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155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252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Eligibility criteria – criteria qualifying a person as able to purchase the product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No cancellation of an existing policy to be allowed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 smtClean="0"/>
              <a:t> The above are aimed at avoiding adverse selection by the policyholder or discrimination by the insurer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155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Agriculture and Climatic Risk Enterprise,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Distributed</a:t>
            </a:r>
            <a:r>
              <a:rPr lang="en-US" baseline="0" dirty="0" smtClean="0"/>
              <a:t> through Banks, MFI’s, Seed Companies, Mobile phone company-</a:t>
            </a:r>
            <a:r>
              <a:rPr lang="en-US" baseline="0" dirty="0" err="1" smtClean="0"/>
              <a:t>safaricom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155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Agriculture and Climatic Risk Enterprise,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Distributed</a:t>
            </a:r>
            <a:r>
              <a:rPr lang="en-US" baseline="0" dirty="0" smtClean="0"/>
              <a:t> through Banks, MFI’s, Seed Companies, Mobile phone company- </a:t>
            </a:r>
            <a:r>
              <a:rPr lang="en-US" baseline="0" dirty="0" err="1" smtClean="0"/>
              <a:t>safaricom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155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GB" sz="1200" dirty="0" smtClean="0">
                <a:solidFill>
                  <a:srgbClr val="002060"/>
                </a:solidFill>
              </a:rPr>
              <a:t>Greater attention to the science of remote sensing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Increases accuracy of assessment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Challenge- Large areas of rangeland may</a:t>
            </a:r>
            <a:r>
              <a:rPr lang="en-US" baseline="0" dirty="0" smtClean="0"/>
              <a:t> appear green even in a drought because of the presence of unpalatable </a:t>
            </a:r>
          </a:p>
          <a:p>
            <a:pPr>
              <a:buFont typeface="Wingdings" pitchFamily="2" charset="2"/>
              <a:buNone/>
            </a:pPr>
            <a:r>
              <a:rPr lang="en-US" baseline="0" dirty="0" smtClean="0"/>
              <a:t>   species such as </a:t>
            </a:r>
            <a:r>
              <a:rPr lang="en-US" i="1" baseline="0" dirty="0" err="1" smtClean="0"/>
              <a:t>prosopis</a:t>
            </a:r>
            <a:endParaRPr lang="en-US" b="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="0" dirty="0" smtClean="0"/>
              <a:t>About USD 580,000 paid as premiums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="0" dirty="0" smtClean="0"/>
              <a:t>The government pays premium for</a:t>
            </a:r>
            <a:r>
              <a:rPr lang="en-US" b="0" baseline="0" dirty="0" smtClean="0"/>
              <a:t> 5 TLUs per household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Manifesto of the current government provides for insurance to cushion pastoralists against effects of drought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155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KLIP has been developed with support from World Bank, ILRI, and public and private sector stakeholders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 TLU</a:t>
            </a:r>
            <a:r>
              <a:rPr lang="en-GB" baseline="0" dirty="0" smtClean="0"/>
              <a:t> is the unit by which IBLI measures livestock</a:t>
            </a:r>
          </a:p>
          <a:p>
            <a:pPr>
              <a:buFont typeface="Wingdings" pitchFamily="2" charset="2"/>
              <a:buChar char="Ø"/>
            </a:pPr>
            <a:r>
              <a:rPr lang="en-GB" baseline="0" dirty="0" smtClean="0"/>
              <a:t> 1 TLU being the value of feeding 1 cow, 10 goats/sheep</a:t>
            </a:r>
          </a:p>
          <a:p>
            <a:pPr>
              <a:buFont typeface="Wingdings" pitchFamily="2" charset="2"/>
              <a:buChar char="Ø"/>
            </a:pPr>
            <a:r>
              <a:rPr lang="en-GB" baseline="0" dirty="0" smtClean="0"/>
              <a:t> The value of a camel is calculated at 140% of a TLU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155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6511A-D175-428F-8E08-DF3EBAB19F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15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AA76D-8623-4395-9EB6-9B13414FCDCC}" type="datetimeFigureOut">
              <a:rPr lang="en-US" smtClean="0"/>
              <a:pPr/>
              <a:t>3/13/2017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0CA88-3F26-4108-8A95-C1CA89BB3B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536" y="177420"/>
            <a:ext cx="2573337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1752600"/>
            <a:ext cx="8892480" cy="425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GB" sz="3800" b="1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sz="3800" b="1" dirty="0" smtClean="0">
                <a:solidFill>
                  <a:srgbClr val="FF0000"/>
                </a:solidFill>
              </a:rPr>
              <a:t>Index Based Insurance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3800" b="1" dirty="0" smtClean="0">
                <a:solidFill>
                  <a:srgbClr val="FF0000"/>
                </a:solidFill>
              </a:rPr>
              <a:t>The Kenyan Experience </a:t>
            </a:r>
          </a:p>
          <a:p>
            <a:pPr algn="ctr">
              <a:spcBef>
                <a:spcPct val="0"/>
              </a:spcBef>
              <a:defRPr/>
            </a:pPr>
            <a:endParaRPr lang="en-GB" sz="40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2795817" y="6462711"/>
            <a:ext cx="3073948" cy="395289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10040" y="3581400"/>
            <a:ext cx="70826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Presented During: 9</a:t>
            </a:r>
            <a:r>
              <a:rPr lang="en-US" b="1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Consultative Forum on Microinsurance Regulation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002060"/>
                </a:solidFill>
              </a:rPr>
              <a:t> in Singapore</a:t>
            </a:r>
          </a:p>
          <a:p>
            <a:pPr lvl="0" algn="ctr">
              <a:spcBef>
                <a:spcPct val="0"/>
              </a:spcBef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B</a:t>
            </a:r>
            <a:r>
              <a:rPr lang="en-US" b="1" dirty="0" smtClean="0">
                <a:solidFill>
                  <a:srgbClr val="002060"/>
                </a:solidFill>
              </a:rPr>
              <a:t>y: Joseph Owuor</a:t>
            </a:r>
          </a:p>
          <a:p>
            <a:pPr lvl="0" algn="ctr">
              <a:spcBef>
                <a:spcPct val="0"/>
              </a:spcBef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002060"/>
                </a:solidFill>
              </a:rPr>
              <a:t>14</a:t>
            </a:r>
            <a:r>
              <a:rPr lang="en-US" b="1" baseline="30000" dirty="0" smtClean="0">
                <a:solidFill>
                  <a:srgbClr val="002060"/>
                </a:solidFill>
              </a:rPr>
              <a:t>th</a:t>
            </a:r>
            <a:r>
              <a:rPr lang="en-US" b="1" dirty="0" smtClean="0">
                <a:solidFill>
                  <a:srgbClr val="002060"/>
                </a:solidFill>
              </a:rPr>
              <a:t> March, 2017.</a:t>
            </a:r>
            <a:endParaRPr lang="en-GB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 rot="16200000">
            <a:off x="-785833" y="2214572"/>
            <a:ext cx="2928958" cy="1357288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 descr="canstockphoto7351376-landingp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533400"/>
            <a:ext cx="3048000" cy="2209800"/>
          </a:xfrm>
          <a:prstGeom prst="rect">
            <a:avLst/>
          </a:prstGeom>
        </p:spPr>
      </p:pic>
      <p:pic>
        <p:nvPicPr>
          <p:cNvPr id="16" name="Picture 15" descr="download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419600"/>
            <a:ext cx="146685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7378" y="533400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42975" y="1281307"/>
            <a:ext cx="7220003" cy="480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For the SRSD period, no location triggered a payout</a:t>
            </a:r>
          </a:p>
          <a:p>
            <a:pPr algn="just"/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For the LRLD period, final index readings triggered in two areas (DIFF &amp; BUTE units) </a:t>
            </a:r>
          </a:p>
          <a:p>
            <a:pPr algn="just"/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275 beneficiaries in the two UAI were affected</a:t>
            </a:r>
          </a:p>
          <a:p>
            <a:pPr algn="just"/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 total of USD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35,266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paid to the beneficiaries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The next phase to cover additional 4 counties ( Marsabit, Mandera, Tana River and Isiolo)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795817" y="6255495"/>
            <a:ext cx="3073948" cy="602506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 rot="16200000">
            <a:off x="-1000146" y="2428885"/>
            <a:ext cx="2928958" cy="928662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80" y="762000"/>
            <a:ext cx="6553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2. </a:t>
            </a:r>
            <a:r>
              <a:rPr lang="en-US" sz="2000" b="1" dirty="0" smtClean="0">
                <a:solidFill>
                  <a:srgbClr val="FF0000"/>
                </a:solidFill>
              </a:rPr>
              <a:t>Kenya Livestock Insurance Programme – KLIP (Phase 1)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5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7378" y="533400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42975" y="1281307"/>
            <a:ext cx="7220003" cy="480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800" baseline="30000" dirty="0" smtClean="0">
                <a:solidFill>
                  <a:schemeClr val="accent1">
                    <a:lumMod val="50000"/>
                  </a:schemeClr>
                </a:solidFill>
              </a:rPr>
              <a:t>nd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phase covered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additional 4 counties ( Marsabit, Mandera, Tana River and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Isiolo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bringing to a total of 6 covered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Rolled out in October 2016 ( to cover SRSD season)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Final Index readings were consistent with the situation on the ground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Kenya experienced one of the worst droughts in 15 years in these areas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All the 6 Counties – covering 70 UAIs were affected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62 UAI had payouts  as follows;</a:t>
            </a:r>
          </a:p>
          <a:p>
            <a:pPr algn="just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            - 16 have full payouts </a:t>
            </a:r>
          </a:p>
          <a:p>
            <a:pPr algn="just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             - 7 minimum payouts (5% of the SI)</a:t>
            </a:r>
          </a:p>
          <a:p>
            <a:pPr algn="just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             - Approx. 15% -21 units </a:t>
            </a:r>
          </a:p>
          <a:p>
            <a:pPr algn="just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             - Approx. 30% - 18 units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Estimated total payout USD 2.15 million to 12000 farmers (Beneficiaries  in all the counties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795817" y="6255495"/>
            <a:ext cx="3073948" cy="602506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 rot="16200000">
            <a:off x="-1000146" y="2428885"/>
            <a:ext cx="2928958" cy="928662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80" y="762000"/>
            <a:ext cx="6553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2. </a:t>
            </a:r>
            <a:r>
              <a:rPr lang="en-US" sz="2000" b="1" dirty="0" smtClean="0">
                <a:solidFill>
                  <a:srgbClr val="FF0000"/>
                </a:solidFill>
              </a:rPr>
              <a:t>Kenya Livestock Insurance Programme – KLIP (Phase 2)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5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7378" y="533400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42975" y="1281307"/>
            <a:ext cx="7220003" cy="480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n-US" altLang="it-IT" sz="1800" b="1" dirty="0" smtClean="0">
                <a:solidFill>
                  <a:schemeClr val="accent1">
                    <a:lumMod val="50000"/>
                  </a:schemeClr>
                </a:solidFill>
              </a:rPr>
              <a:t>Insurance programme Launched in March 2016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it-IT" sz="1800" dirty="0" smtClean="0">
                <a:solidFill>
                  <a:schemeClr val="accent1">
                    <a:lumMod val="50000"/>
                  </a:schemeClr>
                </a:solidFill>
              </a:rPr>
              <a:t>Target – Farmers with &lt; 5 acres parcels of land – maize and wheat crop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it-IT" sz="1800" dirty="0" smtClean="0">
                <a:solidFill>
                  <a:schemeClr val="accent1">
                    <a:lumMod val="50000"/>
                  </a:schemeClr>
                </a:solidFill>
              </a:rPr>
              <a:t>Government subsidizes 50% of the premiums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it-IT" sz="1800" dirty="0" smtClean="0">
                <a:solidFill>
                  <a:schemeClr val="accent1">
                    <a:lumMod val="50000"/>
                  </a:schemeClr>
                </a:solidFill>
              </a:rPr>
              <a:t>Insurance policy roll out (retail) – Embu, Bungoma and Nakuru counties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Crop cutting Experiments to determine yield levels </a:t>
            </a: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revealed that no payout was triggered in any of the counties</a:t>
            </a:r>
            <a:endParaRPr lang="en-US" altLang="sw-KE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Compensation to the Insured for Shortfall below the Guaranteed Yield in the UAI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Guaranteed Yield – 80% of Expected Yield per unit Area of Insurance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Currently being expanded</a:t>
            </a: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10 </a:t>
            </a: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Counties </a:t>
            </a: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from March 2017 with the sales window expected to close by 15</a:t>
            </a:r>
            <a:r>
              <a:rPr lang="en-US" altLang="sw-KE" sz="18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altLang="sw-KE" sz="1800" dirty="0" smtClean="0">
                <a:solidFill>
                  <a:schemeClr val="accent1">
                    <a:lumMod val="50000"/>
                  </a:schemeClr>
                </a:solidFill>
              </a:rPr>
              <a:t> April 2017.</a:t>
            </a:r>
            <a:endParaRPr lang="en-US" altLang="sw-KE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795817" y="6255495"/>
            <a:ext cx="3073948" cy="602506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 rot="16200000">
            <a:off x="-1000146" y="2428885"/>
            <a:ext cx="2928958" cy="928662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80" y="762000"/>
            <a:ext cx="6553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3. </a:t>
            </a:r>
            <a:r>
              <a:rPr lang="en-US" sz="2000" b="1" dirty="0" smtClean="0">
                <a:solidFill>
                  <a:srgbClr val="FF0000"/>
                </a:solidFill>
              </a:rPr>
              <a:t>Kenya Crop Insurance Programme – KCIP (AYII)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5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9504" y="1009729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90579" y="1481882"/>
            <a:ext cx="7772400" cy="4615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</a:rPr>
              <a:t>Thank </a:t>
            </a:r>
            <a:r>
              <a:rPr lang="en-US" sz="6600" b="1" dirty="0">
                <a:solidFill>
                  <a:srgbClr val="FF0000"/>
                </a:solidFill>
              </a:rPr>
              <a:t>you</a:t>
            </a:r>
            <a:endParaRPr lang="en-US" sz="6600" dirty="0">
              <a:solidFill>
                <a:srgbClr val="FF0000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Joseph </a:t>
            </a:r>
            <a:r>
              <a:rPr lang="en-US" sz="2400" b="1" dirty="0">
                <a:solidFill>
                  <a:schemeClr val="tx1"/>
                </a:solidFill>
              </a:rPr>
              <a:t>Owuor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Senior Supervision Officer,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Insurance Regulatory Authority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www.ira.go.ke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jowuor@ira.go.ke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+254 719 047 249</a:t>
            </a:r>
            <a:r>
              <a:rPr lang="en-US" sz="2400" b="1" dirty="0"/>
              <a:t>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09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536" y="177420"/>
            <a:ext cx="2573337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9504" y="1009729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Content Placeholder 7" descr="scro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845" y="304769"/>
            <a:ext cx="1008112" cy="1008112"/>
          </a:xfrm>
          <a:prstGeom prst="rect">
            <a:avLst/>
          </a:prstGeom>
          <a:solidFill>
            <a:srgbClr val="A50021"/>
          </a:solidFill>
        </p:spPr>
      </p:pic>
      <p:sp>
        <p:nvSpPr>
          <p:cNvPr id="15" name="Title 5"/>
          <p:cNvSpPr txBox="1">
            <a:spLocks/>
          </p:cNvSpPr>
          <p:nvPr/>
        </p:nvSpPr>
        <p:spPr>
          <a:xfrm>
            <a:off x="999488" y="418341"/>
            <a:ext cx="259228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" name="Picture 15" descr="boardmeeting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54804" y="4149081"/>
            <a:ext cx="2493272" cy="2135902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066800" y="1143000"/>
            <a:ext cx="6026314" cy="4005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2400" b="1" dirty="0" smtClean="0">
                <a:solidFill>
                  <a:srgbClr val="002060"/>
                </a:solidFill>
              </a:rPr>
              <a:t>Preparing and Assessing an Agricultural Index Insurance Product Proposal</a:t>
            </a:r>
          </a:p>
          <a:p>
            <a:pPr>
              <a:spcBef>
                <a:spcPct val="0"/>
              </a:spcBef>
              <a:defRPr/>
            </a:pPr>
            <a:endParaRPr lang="en-GB" sz="24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2795817" y="6462711"/>
            <a:ext cx="3073948" cy="395289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chemeClr val="bg1"/>
                </a:solidFill>
              </a:rPr>
              <a:t>Agenda 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 rot="16200000">
            <a:off x="-928708" y="2357447"/>
            <a:ext cx="2928958" cy="1071538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9504" y="1009729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04664"/>
            <a:ext cx="6178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1. </a:t>
            </a:r>
            <a:r>
              <a:rPr lang="en-GB" sz="2000" b="1" dirty="0" smtClean="0">
                <a:solidFill>
                  <a:srgbClr val="FF0000"/>
                </a:solidFill>
              </a:rPr>
              <a:t>Introduction to Index Based Insurance in </a:t>
            </a:r>
            <a:r>
              <a:rPr lang="en-GB" sz="2000" b="1" dirty="0">
                <a:solidFill>
                  <a:srgbClr val="FF0000"/>
                </a:solidFill>
              </a:rPr>
              <a:t>K</a:t>
            </a:r>
            <a:r>
              <a:rPr lang="en-GB" sz="2000" b="1" dirty="0" smtClean="0">
                <a:solidFill>
                  <a:srgbClr val="FF0000"/>
                </a:solidFill>
              </a:rPr>
              <a:t>enya 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00099" y="1424707"/>
            <a:ext cx="7325037" cy="4838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The Authority has been very supportive of the development of pilot index-based insurance </a:t>
            </a:r>
            <a:r>
              <a:rPr lang="en-ZA" sz="2000" dirty="0" smtClean="0"/>
              <a:t>products in the Kenyan market.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ZA" sz="2000" dirty="0" smtClean="0"/>
              <a:t>These </a:t>
            </a:r>
            <a:r>
              <a:rPr lang="en-ZA" sz="2000" dirty="0"/>
              <a:t>pilot products may need to be redesigned once the formal regulations and product approval </a:t>
            </a:r>
            <a:r>
              <a:rPr lang="en-ZA" sz="2000" dirty="0" smtClean="0"/>
              <a:t>guidelines </a:t>
            </a:r>
            <a:r>
              <a:rPr lang="en-ZA" sz="2000" dirty="0"/>
              <a:t>come into </a:t>
            </a:r>
            <a:r>
              <a:rPr lang="en-ZA" sz="2000" dirty="0" smtClean="0"/>
              <a:t>force. However most features of the current </a:t>
            </a:r>
            <a:r>
              <a:rPr lang="en-ZA" sz="2000" dirty="0" smtClean="0"/>
              <a:t>product</a:t>
            </a:r>
            <a:endParaRPr lang="en-ZA" sz="2000" dirty="0" smtClean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ZA" sz="2000" dirty="0" smtClean="0"/>
              <a:t>The pilot IBI products started selling in the Kenya market in the year 2010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ZA" sz="2000" dirty="0" smtClean="0"/>
              <a:t>About </a:t>
            </a:r>
            <a:r>
              <a:rPr lang="en-ZA" sz="2000" dirty="0" smtClean="0"/>
              <a:t>7 </a:t>
            </a:r>
            <a:r>
              <a:rPr lang="en-ZA" sz="2000" dirty="0" smtClean="0"/>
              <a:t>leading companies are involved  in the pilot phase of IBI products </a:t>
            </a:r>
            <a:endParaRPr lang="en-ZA" sz="2000" dirty="0" smtClean="0"/>
          </a:p>
          <a:p>
            <a:pPr marL="342900" indent="-342900" algn="just">
              <a:lnSpc>
                <a:spcPct val="90000"/>
              </a:lnSpc>
            </a:pPr>
            <a:endParaRPr lang="en-ZA" sz="2000" dirty="0" smtClean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ZA" sz="2000" dirty="0" smtClean="0"/>
              <a:t>Draft Index Based Insurance regulations exist  in the Kenyan market</a:t>
            </a:r>
            <a:endParaRPr lang="en-ZA" sz="2000" dirty="0" smtClean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795817" y="6462711"/>
            <a:ext cx="3073948" cy="395289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GB" b="1" dirty="0" smtClean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 rot="16200000">
            <a:off x="-1000147" y="2428886"/>
            <a:ext cx="2928958" cy="928660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9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7378" y="533400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99592" y="1124744"/>
            <a:ext cx="7291441" cy="45187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latin typeface="Bookman Old Style" panose="02050604050505020204" pitchFamily="18" charset="0"/>
              </a:rPr>
              <a:t>IBI products not to </a:t>
            </a:r>
            <a:r>
              <a:rPr lang="en-US" sz="1800" dirty="0">
                <a:latin typeface="Bookman Old Style" panose="02050604050505020204" pitchFamily="18" charset="0"/>
              </a:rPr>
              <a:t>require a prescribed minimum premium </a:t>
            </a:r>
            <a:r>
              <a:rPr lang="en-US" sz="1800" dirty="0" smtClean="0">
                <a:latin typeface="Bookman Old Style" panose="02050604050505020204" pitchFamily="18" charset="0"/>
              </a:rPr>
              <a:t> </a:t>
            </a:r>
            <a:endParaRPr lang="en-US" sz="1800" dirty="0">
              <a:latin typeface="Bookman Old Style" panose="020506040505050202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>
                <a:latin typeface="Bookman Old Style" panose="02050604050505020204" pitchFamily="18" charset="0"/>
              </a:rPr>
              <a:t>Submit premiums on file-and–use basis only, one month prior to taking effect</a:t>
            </a:r>
          </a:p>
          <a:p>
            <a:pPr algn="l"/>
            <a:r>
              <a:rPr lang="en-US" sz="1800" dirty="0">
                <a:latin typeface="Bookman Old Style" panose="02050604050505020204" pitchFamily="18" charset="0"/>
              </a:rPr>
              <a:t>3 </a:t>
            </a:r>
            <a:r>
              <a:rPr lang="en-US" sz="1800" dirty="0" smtClean="0">
                <a:latin typeface="Bookman Old Style" panose="02050604050505020204" pitchFamily="18" charset="0"/>
              </a:rPr>
              <a:t>  State </a:t>
            </a:r>
            <a:r>
              <a:rPr lang="en-US" sz="1800" dirty="0">
                <a:latin typeface="Bookman Old Style" panose="02050604050505020204" pitchFamily="18" charset="0"/>
              </a:rPr>
              <a:t>eligibility </a:t>
            </a:r>
            <a:r>
              <a:rPr lang="en-US" sz="1800" dirty="0" smtClean="0">
                <a:latin typeface="Bookman Old Style" panose="02050604050505020204" pitchFamily="18" charset="0"/>
              </a:rPr>
              <a:t>criteria – determining insurable interest, </a:t>
            </a:r>
          </a:p>
          <a:p>
            <a:pPr marL="342900" indent="-342900" algn="l">
              <a:buAutoNum type="arabicPeriod" startAt="4"/>
            </a:pPr>
            <a:r>
              <a:rPr lang="en-US" sz="1800" dirty="0" smtClean="0">
                <a:latin typeface="Bookman Old Style" panose="02050604050505020204" pitchFamily="18" charset="0"/>
              </a:rPr>
              <a:t>N</a:t>
            </a:r>
            <a:r>
              <a:rPr lang="en-US" sz="1800" dirty="0" smtClean="0">
                <a:latin typeface="Bookman Old Style" panose="02050604050505020204" pitchFamily="18" charset="0"/>
              </a:rPr>
              <a:t>o waiting or grace period to be allowed for IBI products, </a:t>
            </a:r>
          </a:p>
          <a:p>
            <a:pPr marL="342900" indent="-342900" algn="l">
              <a:buAutoNum type="arabicPeriod" startAt="4"/>
            </a:pPr>
            <a:r>
              <a:rPr lang="en-US" sz="1800" dirty="0" smtClean="0">
                <a:latin typeface="Bookman Old Style" panose="02050604050505020204" pitchFamily="18" charset="0"/>
              </a:rPr>
              <a:t>Sales, Cover windows  and any </a:t>
            </a:r>
            <a:r>
              <a:rPr lang="en-US" sz="1800" dirty="0" smtClean="0">
                <a:latin typeface="Bookman Old Style" panose="02050604050505020204" pitchFamily="18" charset="0"/>
              </a:rPr>
              <a:t>exclusions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  <a:r>
              <a:rPr lang="en-US" sz="1800" dirty="0" smtClean="0">
                <a:latin typeface="Bookman Old Style" panose="02050604050505020204" pitchFamily="18" charset="0"/>
              </a:rPr>
              <a:t>to </a:t>
            </a:r>
            <a:r>
              <a:rPr lang="en-US" sz="1800" dirty="0" smtClean="0">
                <a:latin typeface="Bookman Old Style" panose="02050604050505020204" pitchFamily="18" charset="0"/>
              </a:rPr>
              <a:t>be clearly </a:t>
            </a:r>
            <a:r>
              <a:rPr lang="en-US" sz="1800" dirty="0" smtClean="0">
                <a:latin typeface="Bookman Old Style" panose="02050604050505020204" pitchFamily="18" charset="0"/>
              </a:rPr>
              <a:t>specified </a:t>
            </a:r>
            <a:endParaRPr lang="en-US" sz="1800" dirty="0" smtClean="0">
              <a:latin typeface="Bookman Old Style" panose="02050604050505020204" pitchFamily="18" charset="0"/>
            </a:endParaRPr>
          </a:p>
          <a:p>
            <a:pPr marL="342900" indent="-342900" algn="l">
              <a:buAutoNum type="arabicPeriod" startAt="4"/>
            </a:pPr>
            <a:r>
              <a:rPr lang="en-US" sz="1800" dirty="0" smtClean="0">
                <a:latin typeface="Bookman Old Style" panose="02050604050505020204" pitchFamily="18" charset="0"/>
              </a:rPr>
              <a:t>Must specify </a:t>
            </a:r>
            <a:r>
              <a:rPr lang="en-US" sz="1800" dirty="0" smtClean="0">
                <a:latin typeface="Bookman Old Style" panose="02050604050505020204" pitchFamily="18" charset="0"/>
              </a:rPr>
              <a:t>the data sources and back-up sources or </a:t>
            </a:r>
            <a:r>
              <a:rPr lang="en-US" sz="1800" dirty="0" smtClean="0">
                <a:latin typeface="Bookman Old Style" panose="02050604050505020204" pitchFamily="18" charset="0"/>
              </a:rPr>
              <a:t>method</a:t>
            </a:r>
            <a:r>
              <a:rPr lang="en-US" sz="1800" dirty="0" smtClean="0">
                <a:latin typeface="Bookman Old Style" panose="02050604050505020204" pitchFamily="18" charset="0"/>
              </a:rPr>
              <a:t>  to be used to approximate lost/inaccurate data</a:t>
            </a:r>
            <a:endParaRPr lang="en-US" sz="1800" dirty="0" smtClean="0">
              <a:latin typeface="Bookman Old Style" panose="02050604050505020204" pitchFamily="18" charset="0"/>
            </a:endParaRPr>
          </a:p>
          <a:p>
            <a:pPr marL="342900" indent="-342900" algn="l">
              <a:buFont typeface="+mj-lt"/>
              <a:buAutoNum type="arabicPeriod" startAt="7"/>
            </a:pPr>
            <a:r>
              <a:rPr lang="en-US" sz="1800" dirty="0" smtClean="0">
                <a:latin typeface="Bookman Old Style" panose="02050604050505020204" pitchFamily="18" charset="0"/>
              </a:rPr>
              <a:t>Explain </a:t>
            </a:r>
            <a:r>
              <a:rPr lang="en-US" sz="1800" dirty="0">
                <a:latin typeface="Bookman Old Style" panose="02050604050505020204" pitchFamily="18" charset="0"/>
              </a:rPr>
              <a:t>design features included to </a:t>
            </a:r>
            <a:r>
              <a:rPr lang="en-US" sz="1800" b="1" dirty="0">
                <a:latin typeface="Bookman Old Style" panose="02050604050505020204" pitchFamily="18" charset="0"/>
              </a:rPr>
              <a:t>minimize basis risk </a:t>
            </a:r>
            <a:r>
              <a:rPr lang="en-US" sz="1800" dirty="0">
                <a:latin typeface="Bookman Old Style" panose="02050604050505020204" pitchFamily="18" charset="0"/>
              </a:rPr>
              <a:t>in an </a:t>
            </a:r>
            <a:r>
              <a:rPr lang="en-US" sz="1800" b="1" dirty="0">
                <a:latin typeface="Bookman Old Style" panose="02050604050505020204" pitchFamily="18" charset="0"/>
              </a:rPr>
              <a:t>actuarial report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Bookman Old Style" panose="02050604050505020204" pitchFamily="18" charset="0"/>
              </a:rPr>
              <a:t>Specify how index will be </a:t>
            </a:r>
            <a:r>
              <a:rPr lang="en-US" sz="1800" dirty="0" smtClean="0">
                <a:latin typeface="Bookman Old Style" panose="02050604050505020204" pitchFamily="18" charset="0"/>
              </a:rPr>
              <a:t>measured </a:t>
            </a:r>
            <a:r>
              <a:rPr lang="en-US" sz="1800" dirty="0">
                <a:latin typeface="Bookman Old Style" panose="02050604050505020204" pitchFamily="18" charset="0"/>
              </a:rPr>
              <a:t>and results used to calculate the pay-out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Bookman Old Style" panose="02050604050505020204" pitchFamily="18" charset="0"/>
              </a:rPr>
              <a:t>Interested 3</a:t>
            </a:r>
            <a:r>
              <a:rPr lang="en-US" sz="1800" baseline="30000" dirty="0">
                <a:latin typeface="Bookman Old Style" panose="02050604050505020204" pitchFamily="18" charset="0"/>
              </a:rPr>
              <a:t>rd</a:t>
            </a:r>
            <a:r>
              <a:rPr lang="en-US" sz="1800" dirty="0">
                <a:latin typeface="Bookman Old Style" panose="02050604050505020204" pitchFamily="18" charset="0"/>
              </a:rPr>
              <a:t> party be allowed to receive data and calculate the pay-out themselves</a:t>
            </a:r>
          </a:p>
          <a:p>
            <a:pPr marL="342900" indent="-342900" algn="l">
              <a:buFont typeface="+mj-lt"/>
              <a:buAutoNum type="arabicPeriod" startAt="7"/>
            </a:pPr>
            <a:r>
              <a:rPr lang="en-US" sz="1800" dirty="0" smtClean="0">
                <a:latin typeface="Bookman Old Style" panose="02050604050505020204" pitchFamily="18" charset="0"/>
              </a:rPr>
              <a:t>Policyholders </a:t>
            </a:r>
            <a:r>
              <a:rPr lang="en-US" sz="1800" dirty="0">
                <a:latin typeface="Bookman Old Style" panose="02050604050505020204" pitchFamily="18" charset="0"/>
              </a:rPr>
              <a:t>do not need to lodge a claim – insurer must provide a notice</a:t>
            </a:r>
          </a:p>
          <a:p>
            <a:pPr lvl="0" algn="l"/>
            <a:r>
              <a:rPr lang="en-US" sz="2000" dirty="0" smtClean="0"/>
              <a:t>-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795817" y="6381327"/>
            <a:ext cx="3073948" cy="476673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GB" b="1" dirty="0" smtClean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 rot="16200000">
            <a:off x="-1000148" y="2428884"/>
            <a:ext cx="2928958" cy="928662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8640"/>
            <a:ext cx="6789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b</a:t>
            </a:r>
            <a:r>
              <a:rPr lang="en-GB" sz="2800" b="1" dirty="0" smtClean="0">
                <a:solidFill>
                  <a:srgbClr val="FF0000"/>
                </a:solidFill>
              </a:rPr>
              <a:t>. </a:t>
            </a:r>
            <a:r>
              <a:rPr lang="en-GB" sz="2800" b="1" dirty="0" smtClean="0">
                <a:solidFill>
                  <a:srgbClr val="FF0000"/>
                </a:solidFill>
              </a:rPr>
              <a:t>Proposed Product </a:t>
            </a:r>
            <a:r>
              <a:rPr lang="en-GB" sz="2800" b="1" dirty="0" smtClean="0">
                <a:solidFill>
                  <a:srgbClr val="FF0000"/>
                </a:solidFill>
              </a:rPr>
              <a:t>Approval Guidelines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6227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7378" y="533400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42975" y="1281307"/>
            <a:ext cx="7220003" cy="480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Marketing </a:t>
            </a: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material should explain product and </a:t>
            </a: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risks</a:t>
            </a:r>
            <a:endParaRPr lang="en-US" sz="1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l">
              <a:buFontTx/>
              <a:buChar char="-"/>
            </a:pPr>
            <a:r>
              <a:rPr lang="en-US" sz="1800" dirty="0"/>
              <a:t>Explain that pay-out depends on the value of the index and not the actual loss</a:t>
            </a:r>
          </a:p>
          <a:p>
            <a:pPr algn="l">
              <a:buFontTx/>
              <a:buChar char="-"/>
            </a:pPr>
            <a:r>
              <a:rPr lang="en-US" sz="1800" b="1" dirty="0"/>
              <a:t>Explain which risks are covered </a:t>
            </a:r>
            <a:r>
              <a:rPr lang="en-US" sz="1800" dirty="0"/>
              <a:t>and which will not be; what index is used to calculate the pay-out and </a:t>
            </a:r>
            <a:r>
              <a:rPr lang="en-US" sz="1800" b="1" dirty="0"/>
              <a:t>expected frequency of payout</a:t>
            </a:r>
          </a:p>
          <a:p>
            <a:pPr algn="l">
              <a:buFontTx/>
              <a:buChar char="-"/>
            </a:pPr>
            <a:r>
              <a:rPr lang="en-US" sz="1800" dirty="0"/>
              <a:t>Explain the eligibility criteria for buying the </a:t>
            </a:r>
            <a:r>
              <a:rPr lang="en-US" sz="1800" dirty="0" smtClean="0"/>
              <a:t>policy</a:t>
            </a:r>
          </a:p>
          <a:p>
            <a:pPr algn="l"/>
            <a:endParaRPr lang="en-US" sz="1800" dirty="0" smtClean="0">
              <a:latin typeface="Bookman Old Style" panose="02050604050505020204" pitchFamily="18" charset="0"/>
            </a:endParaRPr>
          </a:p>
          <a:p>
            <a:pPr algn="l"/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Insurer must specify a complaints resolution process prior to product launch</a:t>
            </a:r>
          </a:p>
          <a:p>
            <a:pPr algn="l"/>
            <a:endParaRPr lang="en-US" sz="1800" dirty="0"/>
          </a:p>
          <a:p>
            <a:pPr algn="l"/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Pay-outs must be verified, communicated and paid within 30 days</a:t>
            </a:r>
          </a:p>
          <a:p>
            <a:pPr algn="l"/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If regulator requires independent validation of index data</a:t>
            </a:r>
          </a:p>
          <a:p>
            <a:pPr algn="l">
              <a:buFontTx/>
              <a:buChar char="-"/>
            </a:pPr>
            <a:r>
              <a:rPr lang="en-US" sz="1800" dirty="0" smtClean="0"/>
              <a:t>A </a:t>
            </a:r>
            <a:r>
              <a:rPr lang="en-US" sz="1800" dirty="0"/>
              <a:t>service level agreement </a:t>
            </a:r>
            <a:r>
              <a:rPr lang="en-US" sz="1800" dirty="0" smtClean="0"/>
              <a:t>(SLA) is </a:t>
            </a:r>
            <a:r>
              <a:rPr lang="en-US" sz="1800" dirty="0"/>
              <a:t>needed with the independent body</a:t>
            </a:r>
          </a:p>
          <a:p>
            <a:pPr algn="l">
              <a:buFontTx/>
              <a:buChar char="-"/>
            </a:pPr>
            <a:r>
              <a:rPr lang="en-US" sz="1800" dirty="0"/>
              <a:t>Explain how to resolve conflicts over the data, index values and benefits</a:t>
            </a:r>
          </a:p>
          <a:p>
            <a:pPr algn="l">
              <a:buFontTx/>
              <a:buChar char="-"/>
            </a:pPr>
            <a:r>
              <a:rPr lang="en-US" sz="1800" dirty="0"/>
              <a:t>Explain </a:t>
            </a:r>
            <a:r>
              <a:rPr lang="en-US" sz="1800" dirty="0" smtClean="0"/>
              <a:t>in the SLA the </a:t>
            </a:r>
            <a:r>
              <a:rPr lang="en-US" sz="1800" dirty="0"/>
              <a:t>penalties independent body is liable for if it makes mistakes</a:t>
            </a:r>
          </a:p>
          <a:p>
            <a:pPr algn="l"/>
            <a:endParaRPr lang="en-US" sz="1800" dirty="0"/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795817" y="6255495"/>
            <a:ext cx="3073948" cy="602506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 rot="16200000">
            <a:off x="-1000146" y="2428885"/>
            <a:ext cx="2928958" cy="928662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80" y="762000"/>
            <a:ext cx="5625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e</a:t>
            </a:r>
            <a:r>
              <a:rPr lang="en-GB" sz="2400" b="1" dirty="0" smtClean="0">
                <a:solidFill>
                  <a:srgbClr val="FF0000"/>
                </a:solidFill>
              </a:rPr>
              <a:t>. Consumer Protection requirements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8215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536" y="177420"/>
            <a:ext cx="2573337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9504" y="1009729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452959767"/>
              </p:ext>
            </p:extLst>
          </p:nvPr>
        </p:nvGraphicFramePr>
        <p:xfrm>
          <a:off x="928662" y="1759526"/>
          <a:ext cx="7384066" cy="3701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 Placeholder 2"/>
          <p:cNvSpPr txBox="1">
            <a:spLocks/>
          </p:cNvSpPr>
          <p:nvPr/>
        </p:nvSpPr>
        <p:spPr>
          <a:xfrm>
            <a:off x="2795817" y="6462711"/>
            <a:ext cx="3073948" cy="395289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 rot="16200000">
            <a:off x="-964427" y="2412230"/>
            <a:ext cx="2928958" cy="1000100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99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7378" y="533400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42975" y="1281307"/>
            <a:ext cx="7220003" cy="480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Acre Africa registered as an Insurance Surveyor in Kenya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Support from Syngenta foundation &amp; GIIF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Project started in 2009 -to protect small-scale farmers against unpredictable weather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Insurer-UAP -a large insurance company based in Kenya,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Crops insured include maize, sorghum, coffee, sun -flower, wheat, and potato, 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Coverage against drought, excess rain and storms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Kilimo Salama currently insures over 70’000 farmers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Also offers protection for seeds, chemicals and harvest outputs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Premium income –over USD 2,100,000, Average Loss ratio 61%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795817" y="6255495"/>
            <a:ext cx="3073948" cy="602506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 rot="16200000">
            <a:off x="-1000146" y="2428885"/>
            <a:ext cx="2928958" cy="928662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80" y="762000"/>
            <a:ext cx="6553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1. </a:t>
            </a:r>
            <a:r>
              <a:rPr lang="en-US" sz="2000" b="1" dirty="0" smtClean="0">
                <a:solidFill>
                  <a:srgbClr val="FF0000"/>
                </a:solidFill>
              </a:rPr>
              <a:t>Kilimo Salama Index Based Agriculture Insurance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5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7378" y="533400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42975" y="1281307"/>
            <a:ext cx="7220003" cy="480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Index-based weather insurance product that allows farmers to insure inputs purchased at participating agricultural dealers.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Farmers pay a premium equal to approximately 5 percent of the USD 100 worth of inputs required to plant one acre of maize, and the input manufacturer matches with another 5 percent.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Farmers can register through microfinance institutions, cooperatives, or agricultural dealers, all of whom use a mobile phone application to enter the farmer’s details into the system.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The farmer then receives a confirmation SMS listing registration details and a policy number. Rain levels are monitored using satellite data and automated weather stations;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In the event of excess rain or drought, funds are automatically paid into the farmer’s M-PESA account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795817" y="6255495"/>
            <a:ext cx="3073948" cy="602506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 rot="16200000">
            <a:off x="-1000146" y="2428885"/>
            <a:ext cx="2928958" cy="928662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80" y="762000"/>
            <a:ext cx="6553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1. </a:t>
            </a:r>
            <a:r>
              <a:rPr lang="en-US" sz="2000" b="1" dirty="0" smtClean="0">
                <a:solidFill>
                  <a:srgbClr val="FF0000"/>
                </a:solidFill>
              </a:rPr>
              <a:t>Kilimo Salama Index Based Agriculture Insurance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5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7421"/>
            <a:ext cx="1901593" cy="110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37378" y="533400"/>
            <a:ext cx="6026314" cy="528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42975" y="1281307"/>
            <a:ext cx="7220003" cy="4806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Launched in Turkana and Wajir in October 2015 - with APA Insurance as the underwriter</a:t>
            </a:r>
          </a:p>
          <a:p>
            <a:pPr marL="342900" indent="-342900" algn="just"/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5,012 pastoralists pre-selected by SDL as beneficiaries  (2,510 in Wajir and 2,502 in Turkana). The contract should trigger twice a year i.e.</a:t>
            </a:r>
          </a:p>
          <a:p>
            <a:pPr marL="342900" indent="-342900" algn="just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  For the Short Rains Short Dry (SRSD) season of October 2015 –February 2016 – payout should be made by mid February of every year</a:t>
            </a:r>
          </a:p>
          <a:p>
            <a:pPr marL="342900" indent="-342900" algn="just"/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For the Long Rains Long Dry season (LRLD) of March 2016 –September 2016 – Payouts should be made by mid August of every year in case there is a trigger 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795817" y="6255495"/>
            <a:ext cx="3073948" cy="602506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chemeClr val="bg1"/>
                </a:solidFill>
              </a:rPr>
              <a:t>Agriculture Index Insurance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 rot="16200000">
            <a:off x="-1000146" y="2428885"/>
            <a:ext cx="2928958" cy="928662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/>
              <a:t>Exploring challenges in scaling up insurance as a disaster resilience strategy for smallholder farmers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580" y="762000"/>
            <a:ext cx="6553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2. </a:t>
            </a:r>
            <a:r>
              <a:rPr lang="en-US" sz="2000" b="1" dirty="0" smtClean="0">
                <a:solidFill>
                  <a:srgbClr val="FF0000"/>
                </a:solidFill>
              </a:rPr>
              <a:t>Kenya Livestock Insurance Programme – KLIP (Phase 1)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5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1542</Words>
  <Application>Microsoft Office PowerPoint</Application>
  <PresentationFormat>On-screen Show (4:3)</PresentationFormat>
  <Paragraphs>188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LGOdera</dc:creator>
  <cp:lastModifiedBy>jowuor</cp:lastModifiedBy>
  <cp:revision>189</cp:revision>
  <dcterms:created xsi:type="dcterms:W3CDTF">2014-11-04T19:21:16Z</dcterms:created>
  <dcterms:modified xsi:type="dcterms:W3CDTF">2017-03-13T13:01:52Z</dcterms:modified>
</cp:coreProperties>
</file>