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4" r:id="rId1"/>
  </p:sldMasterIdLst>
  <p:notesMasterIdLst>
    <p:notesMasterId r:id="rId15"/>
  </p:notesMasterIdLst>
  <p:sldIdLst>
    <p:sldId id="299" r:id="rId2"/>
    <p:sldId id="418" r:id="rId3"/>
    <p:sldId id="466" r:id="rId4"/>
    <p:sldId id="388" r:id="rId5"/>
    <p:sldId id="419" r:id="rId6"/>
    <p:sldId id="386" r:id="rId7"/>
    <p:sldId id="432" r:id="rId8"/>
    <p:sldId id="457" r:id="rId9"/>
    <p:sldId id="437" r:id="rId10"/>
    <p:sldId id="460" r:id="rId11"/>
    <p:sldId id="447" r:id="rId12"/>
    <p:sldId id="467" r:id="rId13"/>
    <p:sldId id="269" r:id="rId14"/>
  </p:sldIdLst>
  <p:sldSz cx="9144000" cy="6858000" type="screen4x3"/>
  <p:notesSz cx="6797675" cy="99282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WA Emmanuel" initials="TE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40" autoAdjust="0"/>
  </p:normalViewPr>
  <p:slideViewPr>
    <p:cSldViewPr>
      <p:cViewPr>
        <p:scale>
          <a:sx n="100" d="100"/>
          <a:sy n="100" d="100"/>
        </p:scale>
        <p:origin x="-516" y="12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44" y="131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12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86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0" y="9428163"/>
            <a:ext cx="2946400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9750"/>
            <a:ext cx="2944812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A50643C-C2EC-4C98-9950-F5DF62C1130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921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Signature électronique: </a:t>
            </a:r>
            <a:r>
              <a:rPr lang="fr-FR" dirty="0" smtClean="0"/>
              <a:t>toute donnée qui résulte de l’usage d’un procédé</a:t>
            </a:r>
            <a:r>
              <a:rPr lang="fr-FR" baseline="0" dirty="0" smtClean="0"/>
              <a:t> </a:t>
            </a:r>
            <a:r>
              <a:rPr lang="fr-FR" dirty="0" smtClean="0"/>
              <a:t>ﬁable</a:t>
            </a:r>
            <a:r>
              <a:rPr lang="fr-FR" baseline="0" dirty="0" smtClean="0"/>
              <a:t> </a:t>
            </a:r>
            <a:r>
              <a:rPr lang="fr-FR" dirty="0" smtClean="0"/>
              <a:t>d’</a:t>
            </a:r>
            <a:r>
              <a:rPr lang="fr-FR" dirty="0" err="1" smtClean="0"/>
              <a:t>identiﬁcation</a:t>
            </a:r>
            <a:r>
              <a:rPr lang="fr-FR" baseline="0" dirty="0" smtClean="0"/>
              <a:t> </a:t>
            </a:r>
            <a:r>
              <a:rPr lang="fr-FR" dirty="0" smtClean="0"/>
              <a:t>garantissant son lien avec l’acte auquel elle s’attache.</a:t>
            </a:r>
          </a:p>
          <a:p>
            <a:r>
              <a:rPr lang="fr-FR" b="1" dirty="0" smtClean="0"/>
              <a:t>Message électronique: </a:t>
            </a:r>
            <a:r>
              <a:rPr lang="fr-FR" dirty="0" smtClean="0"/>
              <a:t>toute information créée, envoyée, reçue ou</a:t>
            </a:r>
            <a:r>
              <a:rPr lang="fr-FR" baseline="0" dirty="0" smtClean="0"/>
              <a:t> </a:t>
            </a:r>
            <a:r>
              <a:rPr lang="fr-FR" dirty="0" smtClean="0"/>
              <a:t>conservée par des moyens électroniques ou optiques ou des moyens</a:t>
            </a:r>
          </a:p>
          <a:p>
            <a:r>
              <a:rPr lang="fr-FR" dirty="0" smtClean="0"/>
              <a:t>analogues, notamment, mais non exclusivement, l’échange de données</a:t>
            </a:r>
            <a:r>
              <a:rPr lang="fr-FR" baseline="0" dirty="0" smtClean="0"/>
              <a:t> </a:t>
            </a:r>
            <a:r>
              <a:rPr lang="fr-FR" dirty="0" smtClean="0"/>
              <a:t>informatisées (EDl), la messagerie électronique, le télégraphe, le télex et la</a:t>
            </a:r>
          </a:p>
          <a:p>
            <a:r>
              <a:rPr lang="fr-FR" dirty="0" smtClean="0"/>
              <a:t>télécopie.</a:t>
            </a:r>
          </a:p>
          <a:p>
            <a:r>
              <a:rPr lang="fr-FR" b="1" dirty="0" smtClean="0"/>
              <a:t>Chiffrement: </a:t>
            </a:r>
            <a:r>
              <a:rPr lang="fr-FR" dirty="0" smtClean="0"/>
              <a:t>toute technique qui consiste à transformer des données</a:t>
            </a:r>
            <a:r>
              <a:rPr lang="fr-FR" baseline="0" dirty="0" smtClean="0"/>
              <a:t> </a:t>
            </a:r>
            <a:r>
              <a:rPr lang="fr-FR" dirty="0" smtClean="0"/>
              <a:t>numériques en un format inintelligible en employant des moyens de</a:t>
            </a:r>
          </a:p>
          <a:p>
            <a:r>
              <a:rPr lang="fr-FR" dirty="0" smtClean="0"/>
              <a:t>cryptologie.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A50643C-C2EC-4C98-9950-F5DF62C11300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390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traitements de données à caractère personnel (DCP) définis par la loi comme toute opération ou ensemble d’opérations effectuées ou non à l’aide de procédés automatisés ou non, et appliquées à des données, telles que la collecte, l’exploitation, l’enregistrement, l’organisation, la conservation, l’adaptation, la modification, l’extraction, la sauvegarde, la copie, la consultation, l’utilisation, la  communication par transmission.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FA50643C-C2EC-4C98-9950-F5DF62C1130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816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B919FF51-B7A1-41B1-997C-A6C5740D0319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fr-FR" altLang="fr-FR" dirty="0" smtClean="0">
              <a:ea typeface="MS Gothic" pitchFamily="49" charset="-128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568825"/>
          </a:xfrm>
          <a:noFill/>
          <a:ln/>
        </p:spPr>
        <p:txBody>
          <a:bodyPr wrap="none" anchor="ctr"/>
          <a:lstStyle/>
          <a:p>
            <a:endParaRPr lang="fr-FR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36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fr-FR" altLang="fr-FR" sz="2400" dirty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kumimoji="1" lang="fr-FR" altLang="fr-FR" sz="2400" dirty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 dirty="0"/>
            </a:p>
          </p:txBody>
        </p:sp>
      </p:grpSp>
      <p:sp>
        <p:nvSpPr>
          <p:cNvPr id="4454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4454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4E1D21F-2782-46F0-BB63-FADFDC3BBDA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BC626-A7D7-4863-BBB9-B5FDF57B603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5C418-B870-41CA-98CD-9EC1CD7775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DEB4E-2651-46B9-84BC-7D0B6F36C21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612E9-BEE3-4341-8676-0A8949163DE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4CD0C-AED4-4B1A-8D1A-98F4597EAAF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D1E9-5F9B-44E4-8515-755E5A92719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69BA2-9916-459A-88B5-476BD5156CC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3718-0C5D-40CC-AA04-918D737F64A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3A34-4BD4-4A95-92B2-8C2704FB3FC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72E-6600-429A-B798-C22E77E2612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30DB-68DC-4ED8-80DA-805AC5680F7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fr-FR" altLang="fr-FR" dirty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fr-FR" dirty="0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fr-FR" altLang="fr-FR" dirty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</a:pPr>
                <a:endParaRPr lang="fr-FR" altLang="fr-FR" dirty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44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44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defRPr sz="1400"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4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defRPr sz="2600" b="1">
                <a:solidFill>
                  <a:schemeClr val="bg1"/>
                </a:solidFill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AD04DF94-95CA-4ED6-9C46-2863E0C3E19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re 2"/>
          <p:cNvSpPr>
            <a:spLocks noGrp="1"/>
          </p:cNvSpPr>
          <p:nvPr>
            <p:ph type="ctrTitle" sz="quarter"/>
          </p:nvPr>
        </p:nvSpPr>
        <p:spPr>
          <a:xfrm>
            <a:off x="806450" y="1125538"/>
            <a:ext cx="8229600" cy="1625600"/>
          </a:xfrm>
          <a:solidFill>
            <a:srgbClr val="FF6600"/>
          </a:solidFill>
        </p:spPr>
        <p:txBody>
          <a:bodyPr/>
          <a:lstStyle/>
          <a:p>
            <a:pPr eaLnBrk="1" hangingPunct="1"/>
            <a:r>
              <a:rPr lang="fr-FR" altLang="fr-FR" sz="2400" dirty="0">
                <a:solidFill>
                  <a:schemeClr val="bg1"/>
                </a:solidFill>
                <a:latin typeface="Cambria" panose="02040503050406030204" pitchFamily="18" charset="0"/>
              </a:rPr>
              <a:t>REGLEMENTATION DES TELECOMMUNICATIONS/TIC ET « MOBILE INSURANCE »</a:t>
            </a:r>
            <a:endParaRPr lang="fr-FR" altLang="fr-FR" sz="2800" dirty="0" smtClean="0">
              <a:solidFill>
                <a:schemeClr val="bg1"/>
              </a:solidFill>
            </a:endParaRPr>
          </a:p>
        </p:txBody>
      </p:sp>
      <p:sp>
        <p:nvSpPr>
          <p:cNvPr id="3076" name="ZoneTexte 8"/>
          <p:cNvSpPr txBox="1">
            <a:spLocks noChangeArrowheads="1"/>
          </p:cNvSpPr>
          <p:nvPr/>
        </p:nvSpPr>
        <p:spPr bwMode="auto">
          <a:xfrm>
            <a:off x="4572198" y="4857750"/>
            <a:ext cx="4032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b="1" dirty="0">
                <a:latin typeface="Cambria" panose="02040503050406030204" pitchFamily="18" charset="0"/>
              </a:rPr>
              <a:t>Abidjan, </a:t>
            </a:r>
            <a:r>
              <a:rPr lang="fr-FR" altLang="fr-FR" b="1" dirty="0" smtClean="0">
                <a:latin typeface="Cambria" panose="02040503050406030204" pitchFamily="18" charset="0"/>
              </a:rPr>
              <a:t>les 16 et 17 Mai 2016</a:t>
            </a:r>
            <a:endParaRPr lang="fr-FR" altLang="fr-FR" b="1" dirty="0">
              <a:latin typeface="Cambria" panose="02040503050406030204" pitchFamily="18" charset="0"/>
            </a:endParaRP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-1588"/>
            <a:ext cx="2303462" cy="108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1"/>
          <p:cNvSpPr txBox="1">
            <a:spLocks/>
          </p:cNvSpPr>
          <p:nvPr/>
        </p:nvSpPr>
        <p:spPr bwMode="auto">
          <a:xfrm>
            <a:off x="4572000" y="2927350"/>
            <a:ext cx="4572000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 sz="2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>
                <a:srgbClr val="003366"/>
              </a:buClr>
            </a:pPr>
            <a:r>
              <a:rPr lang="fr-FR" kern="0" dirty="0">
                <a:solidFill>
                  <a:srgbClr val="006666"/>
                </a:solidFill>
                <a:latin typeface="Cambria" panose="02040503050406030204" pitchFamily="18" charset="0"/>
              </a:rPr>
              <a:t>Présentation:</a:t>
            </a:r>
          </a:p>
          <a:p>
            <a:pPr lvl="0" defTabSz="914400">
              <a:buClr>
                <a:srgbClr val="003366"/>
              </a:buClr>
            </a:pPr>
            <a:r>
              <a:rPr lang="fr-FR" kern="0" dirty="0">
                <a:solidFill>
                  <a:srgbClr val="006666"/>
                </a:solidFill>
                <a:latin typeface="Cambria" panose="02040503050406030204" pitchFamily="18" charset="0"/>
              </a:rPr>
              <a:t>Stephan Ahoussou K. </a:t>
            </a:r>
          </a:p>
          <a:p>
            <a:pPr lvl="0" defTabSz="914400">
              <a:buClr>
                <a:srgbClr val="003366"/>
              </a:buClr>
            </a:pPr>
            <a:r>
              <a:rPr lang="fr-FR" kern="0" dirty="0">
                <a:solidFill>
                  <a:srgbClr val="006666"/>
                </a:solidFill>
                <a:latin typeface="Cambria" panose="02040503050406030204" pitchFamily="18" charset="0"/>
              </a:rPr>
              <a:t>Juriste - ARTCI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76872"/>
            <a:ext cx="8305800" cy="4454128"/>
          </a:xfrm>
        </p:spPr>
        <p:txBody>
          <a:bodyPr/>
          <a:lstStyle/>
          <a:p>
            <a:pPr marL="0" indent="0" algn="just">
              <a:buNone/>
            </a:pPr>
            <a:endParaRPr lang="fr-FR" sz="12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L’ensemble des traitements à effectuer dans le cadre du « mobile insurance » est </a:t>
            </a: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soumis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aux principes </a:t>
            </a: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fondamentaux du traitement des données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(les </a:t>
            </a: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principes d’exactitude, de légitimité, de finalité, de confidentialité et de proportionnalité, de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transparence) </a:t>
            </a:r>
          </a:p>
          <a:p>
            <a:pPr marL="0" indent="0">
              <a:buNone/>
            </a:pPr>
            <a:endParaRPr lang="fr-FR" sz="2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L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es établissements exerçant le « mobile insurance » doivent désigner un correspondant à la protection des données à caractère personnel. La désignation du correspondant est notifiée à l’Autorité de Protection</a:t>
            </a:r>
            <a:r>
              <a:rPr lang="fr-FR" sz="2200" dirty="0" smtClean="0">
                <a:latin typeface="Cambria" panose="020405030504060302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200" dirty="0" smtClean="0">
              <a:latin typeface="Baskerville Old Face" panose="02020602080505020303" pitchFamily="18" charset="0"/>
            </a:endParaRPr>
          </a:p>
          <a:p>
            <a:pPr algn="just">
              <a:buNone/>
            </a:pP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0" y="764704"/>
            <a:ext cx="7924800" cy="792088"/>
          </a:xfrm>
          <a:solidFill>
            <a:srgbClr val="FF66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fr-FR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lang="fr-FR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LES </a:t>
            </a:r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DONNEES A CARACTERE PERSONNEL ET LE « MOBILE INSURANCE »</a:t>
            </a:r>
            <a:r>
              <a:rPr lang="fr-FR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fr-FR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endParaRPr lang="fr-FR" sz="2800" dirty="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1513" y="2348880"/>
            <a:ext cx="8292975" cy="4320480"/>
          </a:xfrm>
        </p:spPr>
        <p:txBody>
          <a:bodyPr/>
          <a:lstStyle/>
          <a:p>
            <a:pPr marL="0" indent="0">
              <a:buNone/>
            </a:pP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La loi relative à la protection des données à caractère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personnel en sus de ce qui a été dit plus haut, </a:t>
            </a:r>
            <a:endParaRPr lang="fr-FR" sz="2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prévoit des sanctions pénales à l’encontre du Responsable du traitement qui violerait ces dispositions (Art 14 à 25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);</a:t>
            </a:r>
            <a:endParaRPr lang="fr-FR" sz="2200" b="1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reconnaît </a:t>
            </a: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plusieurs droits à la personne dont les données sont traitées (le droit à l’information, le droit d’accès, le droit d’opposition, le droit de rectification ou de suppression).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Sanctionne pénalement le traitement des données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sensibles </a:t>
            </a:r>
          </a:p>
          <a:p>
            <a:pPr marL="0" indent="0">
              <a:buNone/>
            </a:pP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( filiation, données génétiques, vie sexuelle) </a:t>
            </a:r>
            <a:r>
              <a:rPr lang="fr-FR" sz="2200" dirty="0">
                <a:latin typeface="Cambria" panose="02040503050406030204" pitchFamily="18" charset="0"/>
                <a:cs typeface="Times New Roman" panose="02020603050405020304" pitchFamily="18" charset="0"/>
              </a:rPr>
              <a:t>et la prospection directe sans le consentement préalable des personnes concernées (Art 21 et 22 </a:t>
            </a:r>
            <a:r>
              <a:rPr lang="fr-FR" sz="22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fr-FR" sz="22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4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0" y="764704"/>
            <a:ext cx="7924800" cy="792088"/>
          </a:xfrm>
          <a:solidFill>
            <a:srgbClr val="FF66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/>
            </a:r>
            <a:br>
              <a:rPr lang="fr-FR" sz="28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</a:br>
            <a:r>
              <a:rPr lang="fr-FR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LES </a:t>
            </a:r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DONNEES A CARACTERE PERSONNEL ET LE « MOBILE INSURANCE »</a:t>
            </a:r>
            <a:b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endParaRPr lang="fr-FR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pPr algn="ctr"/>
            <a:r>
              <a:rPr lang="fr-FR" altLang="fr-FR" dirty="0" smtClean="0">
                <a:solidFill>
                  <a:srgbClr val="FFFFFF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CONCLUSION ET RECOMMANDATIONS</a:t>
            </a:r>
            <a:endParaRPr lang="fr-FR" dirty="0">
              <a:latin typeface="Cambria" panose="020405030504060302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ambria" panose="02040503050406030204" pitchFamily="18" charset="0"/>
              </a:rPr>
              <a:t>Les risques liés aux transactions électroniques et au traitement des données à caractère personnel sont ceux inhérents au cyberespace. Obligation est donc faite aux parties prenantes de sécuriser les transactions ainsi que les données traitées.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ambria" panose="02040503050406030204" pitchFamily="18" charset="0"/>
              </a:rPr>
              <a:t>Le deuxième risque est de se voir sanctionner par l’ARTCI, Autorité de certification ou de protection selon le </a:t>
            </a:r>
            <a:r>
              <a:rPr lang="fr-FR" sz="2000" dirty="0" err="1" smtClean="0">
                <a:latin typeface="Cambria" panose="02040503050406030204" pitchFamily="18" charset="0"/>
              </a:rPr>
              <a:t>domaine,en</a:t>
            </a:r>
            <a:r>
              <a:rPr lang="fr-FR" sz="2000" dirty="0" smtClean="0">
                <a:latin typeface="Cambria" panose="02040503050406030204" pitchFamily="18" charset="0"/>
              </a:rPr>
              <a:t> cas de non respect des dispositions desdites lois.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Cambria" panose="02040503050406030204" pitchFamily="18" charset="0"/>
              </a:rPr>
              <a:t>Au regard de tout ce qui précède, toute réglementation du « mobile insurance », doit être soumis avant son adoption, à l’avis des différents Autorités de protection des Données à Caractère Personnel et de certification électronique des Etats membres de la CIMA.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000" dirty="0">
              <a:latin typeface="Cambria" panose="020405030504060302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93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D24F9DA-FE61-473E-B968-F7A325692BB3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fr-FR" altLang="fr-FR" dirty="0" smtClean="0">
              <a:ea typeface="MS Gothic" pitchFamily="49" charset="-128"/>
            </a:endParaRPr>
          </a:p>
        </p:txBody>
      </p:sp>
      <p:sp>
        <p:nvSpPr>
          <p:cNvPr id="27651" name="ZoneTexte 3"/>
          <p:cNvSpPr txBox="1">
            <a:spLocks noChangeArrowheads="1"/>
          </p:cNvSpPr>
          <p:nvPr/>
        </p:nvSpPr>
        <p:spPr bwMode="auto">
          <a:xfrm>
            <a:off x="1189038" y="2492375"/>
            <a:ext cx="72850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dirty="0">
                <a:solidFill>
                  <a:schemeClr val="tx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Je vous remercie </a:t>
            </a:r>
            <a:r>
              <a:rPr lang="fr-FR" altLang="fr-FR" sz="3600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pour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votre </a:t>
            </a:r>
            <a:r>
              <a:rPr lang="fr-FR" altLang="fr-FR" sz="3600" dirty="0">
                <a:solidFill>
                  <a:schemeClr val="tx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aimable </a:t>
            </a:r>
            <a:r>
              <a:rPr lang="fr-FR" altLang="fr-FR" sz="3600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Times New Roman" panose="02020603050405020304" pitchFamily="18" charset="0"/>
              </a:rPr>
              <a:t>attention</a:t>
            </a:r>
            <a:endParaRPr lang="fr-FR" altLang="fr-FR" sz="3600" dirty="0">
              <a:solidFill>
                <a:schemeClr val="tx1"/>
              </a:solidFill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dirty="0">
                <a:solidFill>
                  <a:schemeClr val="tx1"/>
                </a:solidFill>
                <a:latin typeface="Baskerville Old Face" panose="02020602080505020303" pitchFamily="18" charset="0"/>
              </a:rPr>
              <a:t> </a:t>
            </a:r>
          </a:p>
        </p:txBody>
      </p:sp>
      <p:sp>
        <p:nvSpPr>
          <p:cNvPr id="10" name="Sous-titre 1"/>
          <p:cNvSpPr txBox="1">
            <a:spLocks/>
          </p:cNvSpPr>
          <p:nvPr/>
        </p:nvSpPr>
        <p:spPr>
          <a:xfrm>
            <a:off x="1187624" y="4728297"/>
            <a:ext cx="7287210" cy="182245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fr-FR" sz="3200" dirty="0">
                <a:latin typeface="Cambria" panose="02040503050406030204" pitchFamily="18" charset="0"/>
                <a:cs typeface="Arial" charset="0"/>
              </a:rPr>
              <a:t>Stephan Ahoussou K. 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  <a:defRPr/>
            </a:pPr>
            <a:r>
              <a:rPr lang="fr-FR" sz="3200" dirty="0">
                <a:solidFill>
                  <a:srgbClr val="FFFFFF"/>
                </a:solidFill>
                <a:latin typeface="Cambria" panose="02040503050406030204" pitchFamily="18" charset="0"/>
                <a:cs typeface="Arial" charset="0"/>
              </a:rPr>
              <a:t>Direction des Affaires Juridiques, ARTCI</a:t>
            </a:r>
          </a:p>
        </p:txBody>
      </p:sp>
      <p:pic>
        <p:nvPicPr>
          <p:cNvPr id="27656" name="Imag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-99392"/>
            <a:ext cx="2303462" cy="108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à coins arrondis 1"/>
          <p:cNvSpPr/>
          <p:nvPr/>
        </p:nvSpPr>
        <p:spPr>
          <a:xfrm>
            <a:off x="827584" y="885636"/>
            <a:ext cx="7848872" cy="1031195"/>
          </a:xfrm>
          <a:prstGeom prst="roundRect">
            <a:avLst>
              <a:gd name="adj" fmla="val 15174"/>
            </a:avLst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2" y="836712"/>
            <a:ext cx="7924800" cy="648072"/>
          </a:xfrm>
          <a:solidFill>
            <a:srgbClr val="FF6600"/>
          </a:solidFill>
        </p:spPr>
        <p:txBody>
          <a:bodyPr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SOMMAIRE</a:t>
            </a:r>
            <a:endParaRPr lang="fr-FR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marL="571500" lvl="0" indent="-571500">
              <a:buClr>
                <a:srgbClr val="003366"/>
              </a:buClr>
              <a:buFont typeface="+mj-lt"/>
              <a:buAutoNum type="romanUcPeriod"/>
            </a:pP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INTRODUCTION</a:t>
            </a:r>
            <a:endParaRPr lang="fr-FR" sz="2400" dirty="0">
              <a:solidFill>
                <a:srgbClr val="003366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Clr>
                <a:srgbClr val="003366"/>
              </a:buClr>
              <a:buFont typeface="+mj-lt"/>
              <a:buAutoNum type="romanUcPeriod"/>
            </a:pP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LES TRANSACTIONS ELECTRONIQUES ET LE « MOBILE INSURANCE »</a:t>
            </a:r>
          </a:p>
          <a:p>
            <a:pPr marL="571500" indent="-571500">
              <a:buClr>
                <a:srgbClr val="003366"/>
              </a:buClr>
              <a:buFont typeface="+mj-lt"/>
              <a:buAutoNum type="romanUcPeriod"/>
            </a:pP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LES </a:t>
            </a:r>
            <a:r>
              <a:rPr lang="fr-FR" sz="2400" dirty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DONNEES A CARACTERE </a:t>
            </a: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PERSONNEL</a:t>
            </a:r>
            <a:r>
              <a:rPr lang="fr-FR" sz="2400" dirty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ET LE </a:t>
            </a: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« MOBILE INSURANCE »</a:t>
            </a:r>
          </a:p>
          <a:p>
            <a:pPr marL="571500" lvl="0" indent="-571500">
              <a:buClr>
                <a:srgbClr val="003366"/>
              </a:buClr>
              <a:buFont typeface="+mj-lt"/>
              <a:buAutoNum type="romanUcPeriod"/>
            </a:pPr>
            <a:r>
              <a:rPr lang="fr-FR" sz="24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CONCLUSION </a:t>
            </a:r>
            <a:r>
              <a:rPr lang="fr-FR" sz="2400" dirty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ET RECOMMANDATIONS</a:t>
            </a:r>
          </a:p>
          <a:p>
            <a:pPr marL="0" indent="0">
              <a:buNone/>
            </a:pP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6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01821" y="980728"/>
            <a:ext cx="8359865" cy="677161"/>
          </a:xfrm>
          <a:solidFill>
            <a:srgbClr val="FF6600"/>
          </a:solidFill>
        </p:spPr>
        <p:txBody>
          <a:bodyPr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INTRODUCTION</a:t>
            </a:r>
            <a:endParaRPr lang="fr-FR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idx="1"/>
          </p:nvPr>
        </p:nvSpPr>
        <p:spPr>
          <a:xfrm>
            <a:off x="899592" y="2355079"/>
            <a:ext cx="8064698" cy="450292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La haute </a:t>
            </a:r>
            <a:r>
              <a:rPr lang="fr-FR" sz="16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pénétration des smartphones dans les pays </a:t>
            </a:r>
            <a:r>
              <a:rPr lang="fr-FR" sz="16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africains </a:t>
            </a:r>
            <a:r>
              <a:rPr lang="fr-FR" sz="16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et </a:t>
            </a:r>
            <a:r>
              <a:rPr lang="fr-FR" sz="16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le développement des Tics, a </a:t>
            </a:r>
            <a:r>
              <a:rPr lang="fr-FR" sz="16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conduit à une nouvelle ère de l’innovation dans tous les </a:t>
            </a:r>
            <a:r>
              <a:rPr lang="fr-FR" sz="16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secteurs dont ceux des  Télécommunications/TIC et  de l’assurance.</a:t>
            </a:r>
            <a:endParaRPr lang="fr-FR" sz="1600" dirty="0">
              <a:latin typeface="Cambria" panose="020405030504060302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De la coopération entre les opérateurs télécoms et l’industrie de l’assurance, ont vu le jour de nouveaux produits d’assurance parmi lesquels, « le mobile insurance »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FR" sz="1600" dirty="0">
                <a:latin typeface="Cambria"/>
                <a:ea typeface="Calibri"/>
                <a:cs typeface="Times New Roman"/>
              </a:rPr>
              <a:t>En Côte </a:t>
            </a:r>
            <a:r>
              <a:rPr lang="fr-FR" sz="1600" dirty="0" smtClean="0">
                <a:latin typeface="Cambria"/>
                <a:ea typeface="Calibri"/>
                <a:cs typeface="Times New Roman"/>
              </a:rPr>
              <a:t>d’Ivoire, plusieurs </a:t>
            </a:r>
            <a:r>
              <a:rPr lang="fr-FR" sz="1600" dirty="0">
                <a:latin typeface="Cambria"/>
                <a:ea typeface="Calibri"/>
                <a:cs typeface="Times New Roman"/>
              </a:rPr>
              <a:t>acteurs interviennent dans l’écosystème </a:t>
            </a:r>
            <a:r>
              <a:rPr lang="fr-FR" sz="1600" dirty="0" smtClean="0">
                <a:latin typeface="Cambria"/>
                <a:ea typeface="Calibri"/>
                <a:cs typeface="Times New Roman"/>
              </a:rPr>
              <a:t>du « mobile insurance », </a:t>
            </a:r>
            <a:r>
              <a:rPr lang="fr-FR" sz="1600" dirty="0">
                <a:latin typeface="Cambria"/>
                <a:ea typeface="Calibri"/>
                <a:cs typeface="Times New Roman"/>
              </a:rPr>
              <a:t>ces services sont offerts par trois (3) opérateurs de téléphonie mobile à savoir ORANGE, MTN et MOOV. </a:t>
            </a:r>
            <a:endParaRPr lang="fr-FR" sz="1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fr-FR" sz="1600" dirty="0">
                <a:latin typeface="Cambria"/>
                <a:ea typeface="Calibri"/>
                <a:cs typeface="Times New Roman"/>
              </a:rPr>
              <a:t>ORANGE à travers « Orange Money » permet la souscription d’assurance : </a:t>
            </a:r>
            <a:r>
              <a:rPr lang="fr-FR" sz="1600" b="1" dirty="0">
                <a:latin typeface="Cambria"/>
                <a:ea typeface="Calibri"/>
                <a:cs typeface="Times New Roman"/>
              </a:rPr>
              <a:t>SUNU ASSURANCES ;</a:t>
            </a:r>
            <a:endParaRPr lang="fr-FR" sz="16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buFont typeface="Symbol"/>
              <a:buChar char=""/>
            </a:pPr>
            <a:r>
              <a:rPr lang="fr-FR" sz="1600" dirty="0">
                <a:latin typeface="Cambria"/>
                <a:ea typeface="Calibri"/>
                <a:cs typeface="Times New Roman"/>
              </a:rPr>
              <a:t>MTN à travers « MTN Mobile Money » permet à ses abonnés de payer des primes d’assurances épargne et obsèques </a:t>
            </a:r>
            <a:r>
              <a:rPr lang="fr-FR" sz="1600" b="1" dirty="0">
                <a:latin typeface="Cambria"/>
                <a:ea typeface="Calibri"/>
                <a:cs typeface="Times New Roman"/>
              </a:rPr>
              <a:t>(ALLIANZ EPARGNE, OBSEQUES &amp; NAF MOBILE)</a:t>
            </a:r>
            <a:endParaRPr lang="fr-FR" sz="1600" dirty="0"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fr-FR" sz="1600" dirty="0">
                <a:latin typeface="Cambria"/>
                <a:ea typeface="Calibri"/>
                <a:cs typeface="Times New Roman"/>
              </a:rPr>
              <a:t>MOOV par le biais de « FLOOZ » permet à ses abonnés de payer des primes d’assurances </a:t>
            </a:r>
            <a:r>
              <a:rPr lang="fr-FR" sz="1600" b="1" dirty="0">
                <a:latin typeface="Cambria"/>
                <a:ea typeface="Calibri"/>
                <a:cs typeface="Times New Roman"/>
              </a:rPr>
              <a:t>GTA </a:t>
            </a:r>
            <a:r>
              <a:rPr lang="fr-FR" sz="1600" b="1" dirty="0" smtClean="0">
                <a:latin typeface="Cambria"/>
                <a:ea typeface="Calibri"/>
                <a:cs typeface="Times New Roman"/>
              </a:rPr>
              <a:t>C2A-VIE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37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71513" y="980728"/>
            <a:ext cx="8102600" cy="648072"/>
          </a:xfrm>
          <a:solidFill>
            <a:srgbClr val="FF660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r-FR" altLang="fr-FR" sz="2800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INTRODUCTION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17925" y="2228078"/>
            <a:ext cx="8305800" cy="450292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000" b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>
                <a:solidFill>
                  <a:srgbClr val="003366"/>
                </a:solidFill>
                <a:latin typeface="Cambria"/>
                <a:ea typeface="Calibri"/>
                <a:cs typeface="Times New Roman"/>
              </a:rPr>
              <a:t>Ces activités bilatérales relèvent de plusieurs législations dont celle relative aux transactions </a:t>
            </a:r>
            <a:r>
              <a:rPr lang="fr-FR" sz="1800" dirty="0" smtClean="0">
                <a:solidFill>
                  <a:srgbClr val="003366"/>
                </a:solidFill>
                <a:latin typeface="Cambria"/>
                <a:ea typeface="Calibri"/>
                <a:cs typeface="Times New Roman"/>
              </a:rPr>
              <a:t>électroniques</a:t>
            </a:r>
            <a:r>
              <a:rPr lang="fr-FR" sz="1800" dirty="0">
                <a:latin typeface="Baskerville Old Face" panose="02020602080505020303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et </a:t>
            </a:r>
            <a:r>
              <a:rPr lang="fr-FR" sz="1800" dirty="0" smtClean="0">
                <a:solidFill>
                  <a:srgbClr val="003366"/>
                </a:solidFill>
                <a:latin typeface="Cambria"/>
                <a:ea typeface="Calibri"/>
                <a:cs typeface="Times New Roman"/>
              </a:rPr>
              <a:t>à la protection des données à caractère personnel.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En côte d’Ivoire, le cadre juridique relative aux Transactions Electroniques et de la protection des données à caractère personnel est composé de: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Loi n° 2013-546 du 30 Juillet 2013, relative aux Transactions </a:t>
            </a: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Electroniques;</a:t>
            </a:r>
            <a:endParaRPr lang="fr-FR" sz="1800" dirty="0">
              <a:latin typeface="Cambria" panose="020405030504060302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Loi </a:t>
            </a: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n° 2013-450 du 19 Juin 2013, relative  à la Protection des Données à Caractère Personnel;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 Loi n° 2013-451 du 19 Juin 2013, relative  à la lutte contre la Cybercriminalité;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Décret </a:t>
            </a: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n° 2011-476 du 21 décembre 2011, portant Identification des Abonnés des Services de Télécommunications ouverts au </a:t>
            </a: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public;</a:t>
            </a:r>
            <a:endParaRPr lang="fr-FR" sz="1800" dirty="0">
              <a:latin typeface="Cambria" panose="020405030504060302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 Décret n°2014-105 du 12 mars 2014 relatif à la Fourniture de Prestations de </a:t>
            </a: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Cryptologie;</a:t>
            </a:r>
            <a:endParaRPr lang="fr-FR" sz="1800" dirty="0">
              <a:latin typeface="Cambria" panose="02040503050406030204" pitchFamily="18" charset="0"/>
              <a:cs typeface="Times New Roman" panose="02020603050405020304" pitchFamily="18" charset="0"/>
              <a:sym typeface="Symbol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  <a:sym typeface="Symbol"/>
              </a:rPr>
              <a:t> Décret n°2014-106 du 12 mars 2014 relatif aux Conditions d’Etablissement et de Conservation de l’écrit et de la signature électronique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400" dirty="0">
              <a:latin typeface="Baskerville Old Face" panose="02020602080505020303" pitchFamily="18" charset="0"/>
              <a:cs typeface="Times New Roman" panose="02020603050405020304" pitchFamily="18" charset="0"/>
              <a:sym typeface="Symbol"/>
            </a:endParaRPr>
          </a:p>
        </p:txBody>
      </p:sp>
      <p:sp>
        <p:nvSpPr>
          <p:cNvPr id="410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61C0ED0-2849-4DE2-93D5-428130B6B615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4</a:t>
            </a:fld>
            <a:endParaRPr lang="fr-FR" altLang="fr-FR" dirty="0" smtClean="0">
              <a:ea typeface="MS Gothic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62200"/>
            <a:ext cx="8126288" cy="4307160"/>
          </a:xfrm>
        </p:spPr>
        <p:txBody>
          <a:bodyPr/>
          <a:lstStyle/>
          <a:p>
            <a:pPr marL="0" indent="0">
              <a:buNone/>
            </a:pPr>
            <a:endParaRPr lang="fr-FR" sz="900" dirty="0">
              <a:latin typeface="Baskerville Old Face" panose="02020602080505020303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</a:rPr>
              <a:t>Les transactions électroniques sont les </a:t>
            </a:r>
            <a:r>
              <a:rPr lang="fr-FR" sz="1800" dirty="0">
                <a:latin typeface="Cambria" panose="02040503050406030204" pitchFamily="18" charset="0"/>
              </a:rPr>
              <a:t>échanges </a:t>
            </a:r>
            <a:r>
              <a:rPr lang="fr-FR" sz="1800" dirty="0" smtClean="0">
                <a:latin typeface="Cambria" panose="02040503050406030204" pitchFamily="18" charset="0"/>
              </a:rPr>
              <a:t>ou transactions</a:t>
            </a:r>
            <a:r>
              <a:rPr lang="fr-FR" sz="1800" dirty="0">
                <a:latin typeface="Cambria" panose="02040503050406030204" pitchFamily="18" charset="0"/>
              </a:rPr>
              <a:t>, de quelque nature qu’ils soient, prenant la </a:t>
            </a:r>
            <a:r>
              <a:rPr lang="fr-FR" sz="1800" dirty="0" smtClean="0">
                <a:latin typeface="Cambria" panose="02040503050406030204" pitchFamily="18" charset="0"/>
              </a:rPr>
              <a:t>forme d’un message </a:t>
            </a:r>
            <a:r>
              <a:rPr lang="fr-FR" sz="1800" dirty="0">
                <a:latin typeface="Cambria" panose="02040503050406030204" pitchFamily="18" charset="0"/>
              </a:rPr>
              <a:t>ou d’un document électronique</a:t>
            </a:r>
            <a:r>
              <a:rPr lang="fr-FR" sz="1800" dirty="0" smtClean="0">
                <a:latin typeface="Cambria" panose="020405030504060302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</a:rPr>
              <a:t>Le « mobile insurance » est rattaché au mobile money parce qu’il utilise les rails mis en place par ledit service pour le paiement des primes et/ou des indemnités.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 smtClean="0">
                <a:latin typeface="Cambria" panose="02040503050406030204" pitchFamily="18" charset="0"/>
              </a:rPr>
              <a:t>Il ressort donc que le « mobile insurance » est un service financier mobile qui tombe dans le champ d’application de </a:t>
            </a:r>
            <a:r>
              <a:rPr lang="fr-FR" sz="1800" dirty="0">
                <a:latin typeface="Cambria" panose="02040503050406030204" pitchFamily="18" charset="0"/>
              </a:rPr>
              <a:t>la </a:t>
            </a:r>
            <a:r>
              <a:rPr lang="fr-FR" sz="1800" dirty="0" smtClean="0">
                <a:latin typeface="Cambria" panose="02040503050406030204" pitchFamily="18" charset="0"/>
              </a:rPr>
              <a:t>loi </a:t>
            </a:r>
            <a:r>
              <a:rPr lang="fr-FR" sz="1800" dirty="0">
                <a:latin typeface="Cambria" panose="02040503050406030204" pitchFamily="18" charset="0"/>
              </a:rPr>
              <a:t>n° 2013-546 du 30 Juillet </a:t>
            </a:r>
            <a:r>
              <a:rPr lang="fr-FR" sz="1800" dirty="0" smtClean="0">
                <a:latin typeface="Cambria" panose="02040503050406030204" pitchFamily="18" charset="0"/>
              </a:rPr>
              <a:t>2013 relative </a:t>
            </a:r>
            <a:r>
              <a:rPr lang="fr-FR" sz="1800" dirty="0">
                <a:latin typeface="Cambria" panose="02040503050406030204" pitchFamily="18" charset="0"/>
              </a:rPr>
              <a:t>aux Transactions </a:t>
            </a:r>
            <a:r>
              <a:rPr lang="fr-FR" sz="1800" dirty="0" smtClean="0">
                <a:latin typeface="Cambria" panose="02040503050406030204" pitchFamily="18" charset="0"/>
              </a:rPr>
              <a:t>Electroniques.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800" dirty="0">
                <a:latin typeface="Cambria" panose="02040503050406030204" pitchFamily="18" charset="0"/>
              </a:rPr>
              <a:t>Selon l’Alliance for Financial Inclusion (AFI), les services financiers mobiles (SFM)  </a:t>
            </a:r>
            <a:r>
              <a:rPr lang="fr-FR" sz="1800" dirty="0" smtClean="0">
                <a:latin typeface="Cambria" panose="02040503050406030204" pitchFamily="18" charset="0"/>
              </a:rPr>
              <a:t>renvoient </a:t>
            </a:r>
            <a:r>
              <a:rPr lang="fr-FR" sz="1800" dirty="0">
                <a:latin typeface="Cambria" panose="02040503050406030204" pitchFamily="18" charset="0"/>
              </a:rPr>
              <a:t>à l’utilisation d’un téléphone mobile pour accéder aux services financiers et exécuter des transactions financières.</a:t>
            </a:r>
          </a:p>
          <a:p>
            <a:pPr marL="0" indent="0" algn="just">
              <a:buNone/>
            </a:pPr>
            <a:endParaRPr lang="fr-FR" sz="20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fr-FR" sz="1400" dirty="0">
              <a:latin typeface="Baskerville Old Face" panose="02020602080505020303" pitchFamily="18" charset="0"/>
            </a:endParaRPr>
          </a:p>
          <a:p>
            <a:pPr lvl="1" algn="just"/>
            <a:endParaRPr lang="fr-FR" sz="1400" dirty="0">
              <a:latin typeface="Baskerville Old Face" panose="02020602080505020303" pitchFamily="18" charset="0"/>
            </a:endParaRPr>
          </a:p>
          <a:p>
            <a:endParaRPr lang="fr-FR" sz="3200" dirty="0">
              <a:latin typeface="Baskerville Old Face" panose="02020602080505020303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89880" y="836712"/>
            <a:ext cx="8102600" cy="936104"/>
          </a:xfrm>
          <a:solidFill>
            <a:srgbClr val="FF660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r-FR" altLang="fr-FR" sz="2800" dirty="0" smtClean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LES TRANSACTIONS ELECTRONIQUES ET LE MOBILE INSURANCE</a:t>
            </a:r>
            <a:r>
              <a:rPr lang="fr-FR" altLang="fr-FR" sz="2400" dirty="0" smtClean="0">
                <a:solidFill>
                  <a:schemeClr val="bg1"/>
                </a:solidFill>
                <a:latin typeface="Baskerville Old Face" panose="02020602080505020303" pitchFamily="18" charset="0"/>
                <a:ea typeface="Calibri" pitchFamily="34" charset="0"/>
                <a:cs typeface="Calibri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36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349500"/>
            <a:ext cx="7838256" cy="4247852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fr-FR" sz="1800" b="1" dirty="0" smtClean="0">
                <a:latin typeface="Cambria" panose="02040503050406030204" pitchFamily="18" charset="0"/>
              </a:rPr>
              <a:t>LOI RELATIVE  AUX TRANSACTIONS ELECTRONIQUES</a:t>
            </a:r>
          </a:p>
          <a:p>
            <a:pPr marL="457200" lvl="1" indent="0" algn="just">
              <a:buNone/>
            </a:pPr>
            <a:endParaRPr lang="fr-FR" sz="1800" dirty="0" smtClean="0">
              <a:latin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dirty="0" smtClean="0">
                <a:latin typeface="Cambria" panose="02040503050406030204" pitchFamily="18" charset="0"/>
              </a:rPr>
              <a:t>      </a:t>
            </a:r>
            <a:r>
              <a:rPr lang="fr-FR" sz="1800" b="1" dirty="0" smtClean="0">
                <a:latin typeface="Cambria" panose="02040503050406030204" pitchFamily="18" charset="0"/>
              </a:rPr>
              <a:t>Règlemente </a:t>
            </a:r>
            <a:r>
              <a:rPr lang="fr-FR" sz="1800" b="1" dirty="0">
                <a:latin typeface="Cambria" panose="02040503050406030204" pitchFamily="18" charset="0"/>
              </a:rPr>
              <a:t>l’Exercice du Commerce Electronique, </a:t>
            </a:r>
          </a:p>
          <a:p>
            <a:pPr marL="457200" lvl="1" indent="0" algn="just">
              <a:buNone/>
            </a:pPr>
            <a:r>
              <a:rPr lang="fr-FR" sz="1800" dirty="0">
                <a:latin typeface="Cambria" panose="02040503050406030204" pitchFamily="18" charset="0"/>
              </a:rPr>
              <a:t>notamment en mettant à la charge du commerçant une obligation d’information de sa clientèle sur son identification. </a:t>
            </a:r>
          </a:p>
          <a:p>
            <a:pPr marL="457200" lvl="1" indent="0" algn="just">
              <a:buNone/>
            </a:pPr>
            <a:r>
              <a:rPr lang="fr-FR" sz="1800" dirty="0" smtClean="0">
                <a:latin typeface="Cambria" panose="02040503050406030204" pitchFamily="18" charset="0"/>
              </a:rPr>
              <a:t>Le </a:t>
            </a:r>
            <a:r>
              <a:rPr lang="fr-FR" sz="1800" dirty="0">
                <a:latin typeface="Cambria" panose="02040503050406030204" pitchFamily="18" charset="0"/>
              </a:rPr>
              <a:t>non respect est sanctionné par une peine d’emprisonnement de 1 à 5 ans et d’une amende de 1 à 10 millions FCFA</a:t>
            </a:r>
            <a:r>
              <a:rPr lang="fr-FR" sz="1800" dirty="0" smtClean="0">
                <a:latin typeface="Cambria" panose="02040503050406030204" pitchFamily="18" charset="0"/>
              </a:rPr>
              <a:t>.</a:t>
            </a:r>
            <a:endParaRPr lang="fr-FR" sz="1800" dirty="0">
              <a:latin typeface="Cambria" panose="02040503050406030204" pitchFamily="18" charset="0"/>
            </a:endParaRPr>
          </a:p>
          <a:p>
            <a:pPr marL="457200" lvl="1" indent="0" algn="just">
              <a:buNone/>
            </a:pPr>
            <a:r>
              <a:rPr lang="fr-FR" sz="1800" dirty="0">
                <a:latin typeface="Cambria" panose="02040503050406030204" pitchFamily="18" charset="0"/>
              </a:rPr>
              <a:t> Peine identique 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1800" dirty="0">
                <a:latin typeface="Cambria" panose="02040503050406030204" pitchFamily="18" charset="0"/>
              </a:rPr>
              <a:t> en cas de non respect des règles sur la publicité par voie électronique (précisions, identification de la publicité et de la personne pour le compte de qui elle est faite)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sz="1800" dirty="0">
                <a:latin typeface="Cambria" panose="02040503050406030204" pitchFamily="18" charset="0"/>
              </a:rPr>
              <a:t> applicable à celui qui fait une prospection directe par envoi de message au moyen d’un automate d’appel ou d’un SMS sans le consentement de la personne</a:t>
            </a:r>
            <a:endParaRPr lang="fr-FR" sz="1800" dirty="0" smtClean="0">
              <a:latin typeface="Cambria" panose="02040503050406030204" pitchFamily="18" charset="0"/>
            </a:endParaRPr>
          </a:p>
        </p:txBody>
      </p:sp>
      <p:sp>
        <p:nvSpPr>
          <p:cNvPr id="410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61C0ED0-2849-4DE2-93D5-428130B6B615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6</a:t>
            </a:fld>
            <a:endParaRPr lang="fr-FR" altLang="fr-FR" dirty="0" smtClean="0">
              <a:ea typeface="MS Gothic" pitchFamily="49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89880" y="836712"/>
            <a:ext cx="8102600" cy="936104"/>
          </a:xfrm>
          <a:solidFill>
            <a:srgbClr val="FF660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r-FR" altLang="fr-FR" sz="2800" dirty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LES TRANSACTIONS ELECTRONIQUES ET LE MOBILE INSURANCE</a:t>
            </a:r>
            <a:endParaRPr lang="fr-FR" altLang="fr-FR" sz="2800" dirty="0" smtClean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09184" y="2122829"/>
            <a:ext cx="8449816" cy="438150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endParaRPr lang="fr-FR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Reconnait la valeur juridique de la Signature Electronique et du Message électronique dès lors qu’ils assurent avec certitude l’Identification des Signataires et l’Authentification du message.</a:t>
            </a:r>
          </a:p>
          <a:p>
            <a:pPr marL="457200" lvl="1" indent="0" algn="just">
              <a:buNone/>
            </a:pPr>
            <a:endParaRPr lang="fr-FR" sz="18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fr-FR" sz="1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Consacre </a:t>
            </a:r>
            <a:r>
              <a:rPr lang="fr-FR" sz="1800" dirty="0">
                <a:latin typeface="Cambria" panose="02040503050406030204" pitchFamily="18" charset="0"/>
                <a:cs typeface="Times New Roman" panose="02020603050405020304" pitchFamily="18" charset="0"/>
              </a:rPr>
              <a:t>la confidentialité des échanges par le chiffrement des messages. </a:t>
            </a:r>
          </a:p>
          <a:p>
            <a:pPr marL="457200" lvl="1" indent="0" algn="just">
              <a:buNone/>
            </a:pPr>
            <a:endParaRPr lang="fr-FR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FR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410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61C0ED0-2849-4DE2-93D5-428130B6B615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7</a:t>
            </a:fld>
            <a:endParaRPr lang="fr-FR" altLang="fr-FR" dirty="0" smtClean="0">
              <a:ea typeface="MS Gothic" pitchFamily="49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89880" y="836712"/>
            <a:ext cx="8102600" cy="936104"/>
          </a:xfrm>
          <a:solidFill>
            <a:srgbClr val="FF660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r-FR" altLang="fr-FR" sz="2800" dirty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LES TRANSACTIONS ELECTRONIQUES ET LE MOBILE INSURANCE</a:t>
            </a:r>
            <a:endParaRPr lang="fr-FR" altLang="fr-FR" sz="2800" dirty="0" smtClean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94712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v"/>
              <a:defRPr/>
            </a:pPr>
            <a:r>
              <a:rPr lang="fr-FR" sz="20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latin typeface="Cambria" panose="02040503050406030204" pitchFamily="18" charset="0"/>
                <a:cs typeface="Times New Roman" panose="02020603050405020304" pitchFamily="18" charset="0"/>
              </a:rPr>
              <a:t>rôle de l’ARTCI en </a:t>
            </a:r>
            <a:r>
              <a:rPr lang="fr-FR" sz="20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matière de transactions électroniques:</a:t>
            </a:r>
          </a:p>
          <a:p>
            <a:pPr marL="0" indent="0" algn="just" eaLnBrk="1" hangingPunct="1">
              <a:buNone/>
              <a:defRPr/>
            </a:pPr>
            <a:endParaRPr lang="fr-FR" sz="12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fr-FR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Dans ce domaine, l’ARTCI agit en qualité d’Autorité de certification. A ce titre, elle </a:t>
            </a:r>
            <a:r>
              <a:rPr lang="fr-FR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eaLnBrk="1" hangingPunct="1">
              <a:buNone/>
              <a:defRPr/>
            </a:pPr>
            <a:endParaRPr lang="fr-FR" sz="10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procède à l’audit et à la certification des systèmes d’information des personnes morale établies en Côte d’Ivoire et exerçant des activités de transactions électroniques;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délivre les certificats électroniques; </a:t>
            </a:r>
            <a:endParaRPr lang="fr-FR" sz="20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fr-FR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Agrée les </a:t>
            </a:r>
            <a:r>
              <a:rPr lang="fr-FR" sz="2000" dirty="0">
                <a:latin typeface="Cambria" panose="02040503050406030204" pitchFamily="18" charset="0"/>
                <a:cs typeface="Times New Roman" panose="02020603050405020304" pitchFamily="18" charset="0"/>
              </a:rPr>
              <a:t>prestataires de services de certification </a:t>
            </a:r>
            <a:r>
              <a:rPr lang="fr-FR" sz="20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électronique(PSCE). </a:t>
            </a:r>
            <a:endParaRPr lang="fr-FR" sz="200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  <a:defRPr/>
            </a:pPr>
            <a:endParaRPr lang="fr-FR" sz="20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fr-FR" sz="20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fr-FR" sz="20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v"/>
              <a:defRPr/>
            </a:pPr>
            <a:endParaRPr lang="fr-FR" sz="2000" dirty="0" smtClean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fr-FR" sz="2000" dirty="0" smtClean="0">
                <a:latin typeface="Baskerville Old Face" panose="02020602080505020303" pitchFamily="18" charset="0"/>
                <a:cs typeface="Times New Roman" panose="02020603050405020304" pitchFamily="18" charset="0"/>
              </a:rPr>
              <a:t>        </a:t>
            </a:r>
            <a:endParaRPr lang="fr-FR" sz="2000" dirty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612E9-BEE3-4341-8676-0A8949163DED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789880" y="836712"/>
            <a:ext cx="8102600" cy="936104"/>
          </a:xfrm>
          <a:solidFill>
            <a:srgbClr val="FF6600"/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fr-FR" altLang="fr-FR" sz="2800" dirty="0">
                <a:solidFill>
                  <a:schemeClr val="bg1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LES TRANSACTIONS ELECTRONIQUES ET LE MOBILE INSURANCE</a:t>
            </a:r>
            <a:endParaRPr lang="fr-FR" altLang="fr-FR" sz="2800" dirty="0" smtClean="0">
              <a:solidFill>
                <a:schemeClr val="bg1"/>
              </a:solidFill>
              <a:latin typeface="Cambria" panose="02040503050406030204" pitchFamily="18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71513" y="2276872"/>
            <a:ext cx="8472487" cy="48245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La loi</a:t>
            </a:r>
            <a:r>
              <a:rPr lang="fr-FR" sz="1750" i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n°</a:t>
            </a:r>
            <a:r>
              <a:rPr lang="en-US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2013-450 du 19 juin 2013 relative à la protection des données à caractère </a:t>
            </a:r>
            <a:r>
              <a:rPr lang="en-US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personnel</a:t>
            </a:r>
            <a:r>
              <a:rPr lang="en-US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stipule que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t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oute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information relative à </a:t>
            </a:r>
            <a:r>
              <a:rPr lang="fr-FR" sz="1750" b="1" dirty="0">
                <a:latin typeface="Cambria" panose="02040503050406030204" pitchFamily="18" charset="0"/>
                <a:cs typeface="Times New Roman" panose="02020603050405020304" pitchFamily="18" charset="0"/>
              </a:rPr>
              <a:t>une personne physique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;identifiée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ou susceptible de l’être, directement ou indirectement 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; par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référence à un numéro d’identification ou 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non, est une donnée à caractère personnel.</a:t>
            </a:r>
            <a:endParaRPr lang="fr-FR" sz="1750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    (Exemples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concrets : nom, 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adresse, numéro de téléphone etc…)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Le « mobile insurance » est un moyen de paiement de produit d’assurance qui se rapporte à des personnes physiques; le traitement des informations relatives auxdits assurés est soumis à la loi suscitée.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La loi sur la protection des données à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caractère 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personnel fixe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le régime juridique applicable à tout traitement de données à caractère personnel, notamment la déclaration et l’autorisation (Art 5 à 13);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A ce titre, elle fait obligation aux deux parties( opérateur télécoms et compagnie d’assurance) de demander  à l’ARTCI agissant en </a:t>
            </a:r>
            <a:r>
              <a:rPr lang="fr-FR" sz="1750" dirty="0">
                <a:latin typeface="Cambria" panose="02040503050406030204" pitchFamily="18" charset="0"/>
                <a:cs typeface="Times New Roman" panose="02020603050405020304" pitchFamily="18" charset="0"/>
              </a:rPr>
              <a:t>qualité d’Autorité de Protection</a:t>
            </a:r>
            <a:r>
              <a:rPr lang="fr-FR" sz="175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, une autorisation avant tout traitement des ces données notamment celles relatives aux numéros de téléphones (art 7).</a:t>
            </a:r>
          </a:p>
          <a:p>
            <a:pPr marL="0" indent="0">
              <a:buNone/>
            </a:pPr>
            <a:endParaRPr lang="fr-FR" sz="175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1100" dirty="0" smtClean="0">
              <a:latin typeface="Baskerville Old Face" panose="02020602080505020303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fr-FR" sz="2000" dirty="0" smtClean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endParaRPr lang="fr-FR" sz="1800" dirty="0" smtClean="0">
              <a:latin typeface="Baskerville Old Face" panose="02020602080505020303" pitchFamily="18" charset="0"/>
            </a:endParaRPr>
          </a:p>
          <a:p>
            <a:pPr algn="just" eaLnBrk="1" hangingPunct="1">
              <a:buNone/>
              <a:defRPr/>
            </a:pPr>
            <a:endParaRPr lang="fr-FR" sz="1800" dirty="0" smtClean="0">
              <a:latin typeface="Baskerville Old Face" panose="02020602080505020303" pitchFamily="18" charset="0"/>
              <a:ea typeface="MS PGothic" charset="0"/>
            </a:endParaRPr>
          </a:p>
          <a:p>
            <a:pPr algn="just" eaLnBrk="1" hangingPunct="1">
              <a:defRPr/>
            </a:pPr>
            <a:endParaRPr lang="fr-FR" sz="1800" dirty="0" smtClean="0">
              <a:latin typeface="Baskerville Old Face" panose="02020602080505020303" pitchFamily="18" charset="0"/>
              <a:ea typeface="MS PGothic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fr-FR" sz="1400" dirty="0">
              <a:latin typeface="Baskerville Old Face" panose="02020602080505020303" pitchFamily="18" charset="0"/>
              <a:ea typeface="MS PGothic" charset="0"/>
            </a:endParaRPr>
          </a:p>
        </p:txBody>
      </p:sp>
      <p:sp>
        <p:nvSpPr>
          <p:cNvPr id="410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61C0ED0-2849-4DE2-93D5-428130B6B615}" type="slidenum">
              <a:rPr lang="fr-FR" altLang="fr-FR" smtClean="0">
                <a:ea typeface="MS Gothic" pitchFamily="49" charset="-128"/>
              </a:rPr>
              <a:pPr>
                <a:buFont typeface="Times New Roman" pitchFamily="18" charset="0"/>
                <a:buNone/>
              </a:pPr>
              <a:t>9</a:t>
            </a:fld>
            <a:endParaRPr lang="fr-FR" altLang="fr-FR" smtClean="0">
              <a:ea typeface="MS Gothic" pitchFamily="49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62000" y="692696"/>
            <a:ext cx="7924800" cy="864096"/>
          </a:xfrm>
          <a:solidFill>
            <a:srgbClr val="FF66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28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solidFill>
                  <a:srgbClr val="003366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r>
              <a:rPr lang="fr-FR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LES </a:t>
            </a:r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DONNEES A CARACTERE PERSONNEL ET LE « MOBILE INSURANCE »</a:t>
            </a:r>
            <a:b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</a:br>
            <a:endParaRPr lang="fr-FR" sz="28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915</Words>
  <Application>Microsoft Office PowerPoint</Application>
  <PresentationFormat>On-screen Show (4:3)</PresentationFormat>
  <Paragraphs>120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Thème1</vt:lpstr>
      <vt:lpstr>REGLEMENTATION DES TELECOMMUNICATIONS/TIC ET « MOBILE INSURANCE »</vt:lpstr>
      <vt:lpstr>SOMMAIRE</vt:lpstr>
      <vt:lpstr>INTRODUCTION</vt:lpstr>
      <vt:lpstr>INTRODUCTION</vt:lpstr>
      <vt:lpstr>LES TRANSACTIONS ELECTRONIQUES ET LE MOBILE INSURANCE </vt:lpstr>
      <vt:lpstr>LES TRANSACTIONS ELECTRONIQUES ET LE MOBILE INSURANCE</vt:lpstr>
      <vt:lpstr>LES TRANSACTIONS ELECTRONIQUES ET LE MOBILE INSURANCE</vt:lpstr>
      <vt:lpstr>LES TRANSACTIONS ELECTRONIQUES ET LE MOBILE INSURANCE</vt:lpstr>
      <vt:lpstr> LES DONNEES A CARACTERE PERSONNEL ET LE « MOBILE INSURANCE » </vt:lpstr>
      <vt:lpstr> LES DONNEES A CARACTERE PERSONNEL ET LE « MOBILE INSURANCE » </vt:lpstr>
      <vt:lpstr> LES DONNEES A CARACTERE PERSONNEL ET LE « MOBILE INSURANCE » </vt:lpstr>
      <vt:lpstr>CONCLUSION ET RECOMMANDATIONS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AMANDINE</dc:creator>
  <cp:lastModifiedBy>Hannah Grant</cp:lastModifiedBy>
  <cp:revision>1359</cp:revision>
  <cp:lastPrinted>2014-11-20T11:16:37Z</cp:lastPrinted>
  <dcterms:created xsi:type="dcterms:W3CDTF">2011-10-01T22:37:12Z</dcterms:created>
  <dcterms:modified xsi:type="dcterms:W3CDTF">2016-06-22T17:41:30Z</dcterms:modified>
</cp:coreProperties>
</file>