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3"/>
  </p:notesMasterIdLst>
  <p:sldIdLst>
    <p:sldId id="276" r:id="rId2"/>
    <p:sldId id="277" r:id="rId3"/>
    <p:sldId id="27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1" r:id="rId14"/>
    <p:sldId id="268" r:id="rId15"/>
    <p:sldId id="267" r:id="rId16"/>
    <p:sldId id="269" r:id="rId17"/>
    <p:sldId id="266" r:id="rId18"/>
    <p:sldId id="270" r:id="rId19"/>
    <p:sldId id="274" r:id="rId20"/>
    <p:sldId id="272" r:id="rId21"/>
    <p:sldId id="273" r:id="rId22"/>
  </p:sldIdLst>
  <p:sldSz cx="9144000" cy="6858000" type="screen4x3"/>
  <p:notesSz cx="6858000" cy="9144000"/>
  <p:custDataLst>
    <p:tags r:id="rId24"/>
  </p:custData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2835" userDrawn="1">
          <p15:clr>
            <a:srgbClr val="A4A3A4"/>
          </p15:clr>
        </p15:guide>
        <p15:guide id="4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800"/>
    <a:srgbClr val="FFFFFF"/>
    <a:srgbClr val="3FBC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63" autoAdjust="0"/>
    <p:restoredTop sz="82024"/>
  </p:normalViewPr>
  <p:slideViewPr>
    <p:cSldViewPr>
      <p:cViewPr varScale="1">
        <p:scale>
          <a:sx n="56" d="100"/>
          <a:sy n="56" d="100"/>
        </p:scale>
        <p:origin x="1028" y="56"/>
      </p:cViewPr>
      <p:guideLst>
        <p:guide orient="horz" pos="2205"/>
        <p:guide pos="2880"/>
        <p:guide pos="2835"/>
        <p:guide pos="29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F33C9-1ED5-B244-8169-5A48E6A06089}" type="datetimeFigureOut">
              <a:rPr lang="en-GB" smtClean="0"/>
              <a:t>26/06/2018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D0995-E950-1649-B6DD-1F52A79F169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38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Ladies and gentlemen! Let me take you back to the 15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century… the beginning of the Age of Exploration. This is the beginning of globalisation. Our chart here from 1502 shows the explorations of Columbus to Central America, Corte-Real to Newfoundland, Vasco De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India and Cabral to Brazil. 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381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422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79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197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136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007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35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559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509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949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9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655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695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423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96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91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02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187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91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662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D0995-E950-1649-B6DD-1F52A79F169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80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BD8B1-7613-449A-9B57-469489D23CEA}" type="datetimeFigureOut">
              <a:rPr lang="pl-PL" smtClean="0"/>
              <a:pPr/>
              <a:t>26.06.2018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1B0-EDFB-457E-985E-0D5D3E2EA27F}" type="slidenum">
              <a:rPr lang="pl-PL" smtClean="0"/>
              <a:pPr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9176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BD8B1-7613-449A-9B57-469489D23CEA}" type="datetimeFigureOut">
              <a:rPr lang="pl-PL" smtClean="0"/>
              <a:pPr/>
              <a:t>26.06.2018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1B0-EDFB-457E-985E-0D5D3E2EA27F}" type="slidenum">
              <a:rPr lang="pl-PL" smtClean="0"/>
              <a:pPr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894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BD8B1-7613-449A-9B57-469489D23CEA}" type="datetimeFigureOut">
              <a:rPr lang="pl-PL" smtClean="0"/>
              <a:pPr/>
              <a:t>26.06.2018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1B0-EDFB-457E-985E-0D5D3E2EA27F}" type="slidenum">
              <a:rPr lang="pl-PL" smtClean="0"/>
              <a:pPr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1002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BD8B1-7613-449A-9B57-469489D23CEA}" type="datetimeFigureOut">
              <a:rPr lang="pl-PL" smtClean="0"/>
              <a:pPr/>
              <a:t>26.06.2018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1B0-EDFB-457E-985E-0D5D3E2EA27F}" type="slidenum">
              <a:rPr lang="pl-PL" smtClean="0"/>
              <a:pPr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267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BD8B1-7613-449A-9B57-469489D23CEA}" type="datetimeFigureOut">
              <a:rPr lang="pl-PL" smtClean="0"/>
              <a:pPr/>
              <a:t>26.06.2018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1B0-EDFB-457E-985E-0D5D3E2EA27F}" type="slidenum">
              <a:rPr lang="pl-PL" smtClean="0"/>
              <a:pPr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371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BD8B1-7613-449A-9B57-469489D23CEA}" type="datetimeFigureOut">
              <a:rPr lang="pl-PL" smtClean="0"/>
              <a:pPr/>
              <a:t>26.06.2018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1B0-EDFB-457E-985E-0D5D3E2EA27F}" type="slidenum">
              <a:rPr lang="pl-PL" smtClean="0"/>
              <a:pPr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873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BD8B1-7613-449A-9B57-469489D23CEA}" type="datetimeFigureOut">
              <a:rPr lang="pl-PL" smtClean="0"/>
              <a:pPr/>
              <a:t>26.06.2018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1B0-EDFB-457E-985E-0D5D3E2EA27F}" type="slidenum">
              <a:rPr lang="pl-PL" smtClean="0"/>
              <a:pPr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567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BD8B1-7613-449A-9B57-469489D23CEA}" type="datetimeFigureOut">
              <a:rPr lang="pl-PL" smtClean="0"/>
              <a:pPr/>
              <a:t>26.06.2018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1B0-EDFB-457E-985E-0D5D3E2EA27F}" type="slidenum">
              <a:rPr lang="pl-PL" smtClean="0"/>
              <a:pPr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63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BD8B1-7613-449A-9B57-469489D23CEA}" type="datetimeFigureOut">
              <a:rPr lang="pl-PL" smtClean="0"/>
              <a:pPr/>
              <a:t>26.06.2018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1B0-EDFB-457E-985E-0D5D3E2EA27F}" type="slidenum">
              <a:rPr lang="pl-PL" smtClean="0"/>
              <a:pPr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61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BD8B1-7613-449A-9B57-469489D23CEA}" type="datetimeFigureOut">
              <a:rPr lang="pl-PL" smtClean="0"/>
              <a:pPr/>
              <a:t>26.06.2018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1B0-EDFB-457E-985E-0D5D3E2EA27F}" type="slidenum">
              <a:rPr lang="pl-PL" smtClean="0"/>
              <a:pPr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8129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BD8B1-7613-449A-9B57-469489D23CEA}" type="datetimeFigureOut">
              <a:rPr lang="pl-PL" smtClean="0"/>
              <a:pPr/>
              <a:t>26.06.2018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61B0-EDFB-457E-985E-0D5D3E2EA27F}" type="slidenum">
              <a:rPr lang="pl-PL" smtClean="0"/>
              <a:pPr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2479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BD8B1-7613-449A-9B57-469489D23CEA}" type="datetimeFigureOut">
              <a:rPr lang="pl-PL" smtClean="0"/>
              <a:pPr/>
              <a:t>26.06.2018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661B0-EDFB-457E-985E-0D5D3E2EA27F}" type="slidenum">
              <a:rPr lang="pl-PL" smtClean="0"/>
              <a:pPr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780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jpe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gif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jpeg"/><Relationship Id="rId5" Type="http://schemas.openxmlformats.org/officeDocument/2006/relationships/image" Target="../media/image1.gif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7.jpe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8.jpe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9.jpeg"/><Relationship Id="rId5" Type="http://schemas.openxmlformats.org/officeDocument/2006/relationships/image" Target="../media/image1.gif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3.jpe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6.jpe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tiff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8.jpe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9.jp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tiff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tif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tiff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tif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tiff"/><Relationship Id="rId5" Type="http://schemas.openxmlformats.org/officeDocument/2006/relationships/image" Target="../media/image1.gif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17608F4-3433-0146-9B2C-32613DBA7447}"/>
              </a:ext>
            </a:extLst>
          </p:cNvPr>
          <p:cNvSpPr txBox="1"/>
          <p:nvPr/>
        </p:nvSpPr>
        <p:spPr>
          <a:xfrm>
            <a:off x="971600" y="2276872"/>
            <a:ext cx="781213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INCLUSIVE INSURANCE INNOVATION LAB</a:t>
            </a:r>
          </a:p>
          <a:p>
            <a:endParaRPr lang="en-GB" sz="3600" dirty="0"/>
          </a:p>
          <a:p>
            <a:r>
              <a:rPr lang="en-GB" sz="3600" dirty="0"/>
              <a:t>PECHA KUCHA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(run in full screen for narration)</a:t>
            </a:r>
          </a:p>
        </p:txBody>
      </p:sp>
    </p:spTree>
    <p:extLst>
      <p:ext uri="{BB962C8B-B14F-4D97-AF65-F5344CB8AC3E}">
        <p14:creationId xmlns:p14="http://schemas.microsoft.com/office/powerpoint/2010/main" val="28932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071EA3E-9005-7B4D-953D-3B3512B0BA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03" y="26495"/>
            <a:ext cx="8359961" cy="65647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3844D-B8E2-7C4F-A2A4-7990DD7B1900}"/>
              </a:ext>
            </a:extLst>
          </p:cNvPr>
          <p:cNvSpPr txBox="1"/>
          <p:nvPr/>
        </p:nvSpPr>
        <p:spPr>
          <a:xfrm>
            <a:off x="5580112" y="1700808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Mongolia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B308B0-264E-1F49-9751-EDA737D516D8}"/>
              </a:ext>
            </a:extLst>
          </p:cNvPr>
          <p:cNvSpPr txBox="1"/>
          <p:nvPr/>
        </p:nvSpPr>
        <p:spPr>
          <a:xfrm>
            <a:off x="3201522" y="1700808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Albania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678377-8826-9F4C-B934-15C5A1BDCFA7}"/>
              </a:ext>
            </a:extLst>
          </p:cNvPr>
          <p:cNvSpPr txBox="1"/>
          <p:nvPr/>
        </p:nvSpPr>
        <p:spPr>
          <a:xfrm>
            <a:off x="1259632" y="4221088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Ghana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DE74A1-CD2F-4545-8415-6E2F66371488}"/>
              </a:ext>
            </a:extLst>
          </p:cNvPr>
          <p:cNvSpPr txBox="1"/>
          <p:nvPr/>
        </p:nvSpPr>
        <p:spPr>
          <a:xfrm>
            <a:off x="3491880" y="4434580"/>
            <a:ext cx="745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Kenya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FD375A-836E-344B-A1F4-E8A889BBF560}"/>
              </a:ext>
            </a:extLst>
          </p:cNvPr>
          <p:cNvCxnSpPr>
            <a:cxnSpLocks/>
          </p:cNvCxnSpPr>
          <p:nvPr/>
        </p:nvCxnSpPr>
        <p:spPr>
          <a:xfrm flipH="1">
            <a:off x="2699404" y="2070140"/>
            <a:ext cx="788684" cy="494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7C6235-2A84-8843-ADC5-42F28597B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46690"/>
      </p:ext>
    </p:extLst>
  </p:cSld>
  <p:clrMapOvr>
    <a:masterClrMapping/>
  </p:clrMapOvr>
  <p:transition advClick="0" advTm="205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2A2104C-1DB5-2843-AF9F-F656378B6A1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187" y="33010"/>
            <a:ext cx="7510237" cy="64306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9131B2-B2DC-5A46-B788-A71598DB6141}"/>
              </a:ext>
            </a:extLst>
          </p:cNvPr>
          <p:cNvSpPr/>
          <p:nvPr/>
        </p:nvSpPr>
        <p:spPr>
          <a:xfrm>
            <a:off x="6012160" y="6565352"/>
            <a:ext cx="29523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Image Credit: Jeff Wall, Untangling, 1994</a:t>
            </a:r>
            <a:endParaRPr lang="en-GB" sz="1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5363E3-5A50-4A45-B035-6F2E30961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7439"/>
      </p:ext>
    </p:extLst>
  </p:cSld>
  <p:clrMapOvr>
    <a:masterClrMapping/>
  </p:clrMapOvr>
  <p:transition advClick="0" advTm="2093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9" name="Picture 7">
            <a:extLst>
              <a:ext uri="{FF2B5EF4-FFF2-40B4-BE49-F238E27FC236}">
                <a16:creationId xmlns:a16="http://schemas.microsoft.com/office/drawing/2014/main" id="{2ADBB0DA-FF4B-F343-9974-7C4ECABAC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403" y="1"/>
            <a:ext cx="8495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93A011-B550-CA48-9731-08D8C2B32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38638"/>
      </p:ext>
    </p:extLst>
  </p:cSld>
  <p:clrMapOvr>
    <a:masterClrMapping/>
  </p:clrMapOvr>
  <p:transition advClick="0" advTm="2274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>
            <a:extLst>
              <a:ext uri="{FF2B5EF4-FFF2-40B4-BE49-F238E27FC236}">
                <a16:creationId xmlns:a16="http://schemas.microsoft.com/office/drawing/2014/main" id="{5D072E4E-AF59-7347-A002-45AFCF613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36" y="0"/>
            <a:ext cx="5763980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A1AD660-5431-5A49-BE5C-F0C8D8C342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124" y="0"/>
            <a:ext cx="3705876" cy="49411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4780D2-3A01-2B4D-A778-182B3EB9C70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03" y="3383326"/>
            <a:ext cx="4615017" cy="346126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5B1BDE-6D25-6A44-96B7-036363BC7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99035"/>
      </p:ext>
    </p:extLst>
  </p:cSld>
  <p:clrMapOvr>
    <a:masterClrMapping/>
  </p:clrMapOvr>
  <p:transition advClick="0" advTm="2142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23E1B56-93EC-8E4F-8659-F76DCF99EA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88" y="0"/>
            <a:ext cx="4556910" cy="3437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518528-7D6F-F34C-A48F-BF78481175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216" y="16901"/>
            <a:ext cx="4570784" cy="3420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D246F9-A310-034E-AC84-63D3D28136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3216" y="3437847"/>
            <a:ext cx="4542184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C8760D-1433-904C-A389-0DC770EEEB58}"/>
              </a:ext>
            </a:extLst>
          </p:cNvPr>
          <p:cNvSpPr txBox="1"/>
          <p:nvPr/>
        </p:nvSpPr>
        <p:spPr>
          <a:xfrm>
            <a:off x="1619672" y="3057693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Albania Lab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E5B19B-B246-524C-9A09-34184E6C9561}"/>
              </a:ext>
            </a:extLst>
          </p:cNvPr>
          <p:cNvSpPr txBox="1"/>
          <p:nvPr/>
        </p:nvSpPr>
        <p:spPr>
          <a:xfrm>
            <a:off x="5955923" y="3057693"/>
            <a:ext cx="112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Kenya Lab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A5262C-27D9-3246-B22C-8405A5141A53}"/>
              </a:ext>
            </a:extLst>
          </p:cNvPr>
          <p:cNvSpPr txBox="1"/>
          <p:nvPr/>
        </p:nvSpPr>
        <p:spPr>
          <a:xfrm>
            <a:off x="5792865" y="652520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Mongolia Lab</a:t>
            </a:r>
          </a:p>
        </p:txBody>
      </p:sp>
      <p:pic>
        <p:nvPicPr>
          <p:cNvPr id="19" name="Grafik 292" descr="C:\Users\green_ank\Documents\a2ii\Capacity building\Innovation lab\Meetings\1st in-country workshop\Ghana\Photos\IMG_7112.JPG">
            <a:extLst>
              <a:ext uri="{FF2B5EF4-FFF2-40B4-BE49-F238E27FC236}">
                <a16:creationId xmlns:a16="http://schemas.microsoft.com/office/drawing/2014/main" id="{52365439-EEF8-9647-824B-570D83A0B4EF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39393"/>
            <a:ext cx="4544616" cy="341860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40D971-09D7-2647-893C-B9B3AFD5AB89}"/>
              </a:ext>
            </a:extLst>
          </p:cNvPr>
          <p:cNvSpPr txBox="1"/>
          <p:nvPr/>
        </p:nvSpPr>
        <p:spPr>
          <a:xfrm>
            <a:off x="1429847" y="647097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Ghana Lab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754952-B510-7549-95A9-2B7687D2A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80843"/>
      </p:ext>
    </p:extLst>
  </p:cSld>
  <p:clrMapOvr>
    <a:masterClrMapping/>
  </p:clrMapOvr>
  <p:transition advClick="0" advTm="2017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189CE96-BFC0-244F-96CC-FC152BCE47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4" y="945180"/>
            <a:ext cx="9110996" cy="512493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A1E0D4-B9B5-0441-8B3E-8FD1773DF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6063"/>
      </p:ext>
    </p:extLst>
  </p:cSld>
  <p:clrMapOvr>
    <a:masterClrMapping/>
  </p:clrMapOvr>
  <p:transition advClick="0" advTm="2057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D627C8B-F873-D446-9A0E-C3B25CC42D52}"/>
              </a:ext>
            </a:extLst>
          </p:cNvPr>
          <p:cNvSpPr/>
          <p:nvPr/>
        </p:nvSpPr>
        <p:spPr>
          <a:xfrm>
            <a:off x="7434878" y="6517969"/>
            <a:ext cx="17091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888888"/>
                </a:solidFill>
                <a:latin typeface="arial" panose="020B0604020202020204" pitchFamily="34" charset="0"/>
              </a:rPr>
              <a:t>Credit: Design Council</a:t>
            </a:r>
            <a:endParaRPr lang="en-GB" sz="1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9C3018-1FF0-FF40-86AF-022F31A1A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0" y="875467"/>
            <a:ext cx="9144000" cy="53666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C5F798-A557-0847-9E49-DDD537742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74660"/>
      </p:ext>
    </p:extLst>
  </p:cSld>
  <p:clrMapOvr>
    <a:masterClrMapping/>
  </p:clrMapOvr>
  <p:transition advClick="0" advTm="203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F2F1D98-C3C6-9A43-8933-C052B4B8EB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96656" cy="29793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B68C4A-1B6A-2D4E-8856-E2201B6C45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212976"/>
            <a:ext cx="4499992" cy="3591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9AD720-DA61-5544-A607-C40C73A1030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4" y="3139175"/>
            <a:ext cx="4331721" cy="29751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E6A0E0-0223-AB49-8546-DAB051050FD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71546"/>
            <a:ext cx="2339752" cy="306762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B4BB9B-CB79-014E-BB01-3E0B2F526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69513"/>
      </p:ext>
    </p:extLst>
  </p:cSld>
  <p:clrMapOvr>
    <a:masterClrMapping/>
  </p:clrMapOvr>
  <p:transition advClick="0" advTm="1941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24821F2-DA71-B548-9D21-1BD0641826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8" y="1"/>
            <a:ext cx="4559827" cy="2564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B1C493-C510-854B-BA62-D3037AB4AF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" y="2564904"/>
            <a:ext cx="4562064" cy="2563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901750-B1AF-6648-9E4C-93594DA8C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118" y="1"/>
            <a:ext cx="4588882" cy="68579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9254D4-EA17-F545-964E-194F3F882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52560"/>
      </p:ext>
    </p:extLst>
  </p:cSld>
  <p:clrMapOvr>
    <a:masterClrMapping/>
  </p:clrMapOvr>
  <p:transition advClick="0" advTm="2024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A2C3C78-94CD-734B-B6E0-DEC899238F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90" y="0"/>
            <a:ext cx="8128000" cy="4320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4815F5-3F5A-294B-A0AD-29A89A0B65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4415354"/>
            <a:ext cx="5563789" cy="244264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512E0F-1E73-714C-907E-830471B47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82083"/>
      </p:ext>
    </p:extLst>
  </p:cSld>
  <p:clrMapOvr>
    <a:masterClrMapping/>
  </p:clrMapOvr>
  <p:transition advClick="0" advTm="191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7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rostokąt 7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5B56686-18BF-0249-B4A6-C46F6C54AC9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767"/>
            <a:ext cx="9159265" cy="59543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184EA8-4C0D-7340-B6E3-F1FDD6E014A8}"/>
              </a:ext>
            </a:extLst>
          </p:cNvPr>
          <p:cNvSpPr/>
          <p:nvPr/>
        </p:nvSpPr>
        <p:spPr>
          <a:xfrm>
            <a:off x="1432322" y="6313624"/>
            <a:ext cx="72545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54595D"/>
                </a:solidFill>
                <a:latin typeface="Arial" panose="020B0604020202020204" pitchFamily="34" charset="0"/>
              </a:rPr>
              <a:t>Image credit: anonymous Portuguese (1502) - </a:t>
            </a:r>
            <a:r>
              <a:rPr lang="en-GB" sz="1100" dirty="0" err="1">
                <a:solidFill>
                  <a:srgbClr val="54595D"/>
                </a:solidFill>
                <a:latin typeface="Arial" panose="020B0604020202020204" pitchFamily="34" charset="0"/>
              </a:rPr>
              <a:t>Biblioteca</a:t>
            </a:r>
            <a:r>
              <a:rPr lang="en-GB" sz="1100" dirty="0">
                <a:solidFill>
                  <a:srgbClr val="54595D"/>
                </a:solidFill>
                <a:latin typeface="Arial" panose="020B0604020202020204" pitchFamily="34" charset="0"/>
              </a:rPr>
              <a:t> </a:t>
            </a:r>
            <a:r>
              <a:rPr lang="en-GB" sz="1100" dirty="0" err="1">
                <a:solidFill>
                  <a:srgbClr val="54595D"/>
                </a:solidFill>
                <a:latin typeface="Arial" panose="020B0604020202020204" pitchFamily="34" charset="0"/>
              </a:rPr>
              <a:t>Estense</a:t>
            </a:r>
            <a:r>
              <a:rPr lang="en-GB" sz="1100" dirty="0">
                <a:solidFill>
                  <a:srgbClr val="54595D"/>
                </a:solidFill>
                <a:latin typeface="Arial" panose="020B0604020202020204" pitchFamily="34" charset="0"/>
              </a:rPr>
              <a:t> </a:t>
            </a:r>
            <a:r>
              <a:rPr lang="en-GB" sz="1100" dirty="0" err="1">
                <a:solidFill>
                  <a:srgbClr val="54595D"/>
                </a:solidFill>
                <a:latin typeface="Arial" panose="020B0604020202020204" pitchFamily="34" charset="0"/>
              </a:rPr>
              <a:t>Universitaria</a:t>
            </a:r>
            <a:r>
              <a:rPr lang="en-GB" sz="1100" dirty="0">
                <a:solidFill>
                  <a:srgbClr val="54595D"/>
                </a:solidFill>
                <a:latin typeface="Arial" panose="020B0604020202020204" pitchFamily="34" charset="0"/>
              </a:rPr>
              <a:t>, Modena, Italy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1F3494-7668-F745-ADE1-ABAD5E09B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367"/>
    </mc:Choice>
    <mc:Fallback xmlns="">
      <p:transition spd="slow" advClick="0" advTm="20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8309737-A145-9D45-B5E0-9C680A9989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624"/>
            <a:ext cx="9144000" cy="5143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5F26AF-1747-054B-AE9A-B60B41211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36932"/>
      </p:ext>
    </p:extLst>
  </p:cSld>
  <p:clrMapOvr>
    <a:masterClrMapping/>
  </p:clrMapOvr>
  <p:transition advClick="0" advTm="202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919ECAB-5847-D148-962C-79734464F8B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062" y="980728"/>
            <a:ext cx="9173062" cy="58772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922837-0256-384E-AFF3-5587D91850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062" y="0"/>
            <a:ext cx="9173062" cy="270892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D5FDF4-B4AC-ED43-92AB-3A819F8F0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15482"/>
      </p:ext>
    </p:extLst>
  </p:cSld>
  <p:clrMapOvr>
    <a:masterClrMapping/>
  </p:clrMapOvr>
  <p:transition advClick="0" advTm="2342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AA22050-C2C2-534E-B7E2-F6B8F137E1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7929"/>
            <a:ext cx="9144000" cy="58521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3BE2D0-57C0-5C4F-B7E3-5788A40A5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09751"/>
      </p:ext>
    </p:extLst>
  </p:cSld>
  <p:clrMapOvr>
    <a:masterClrMapping/>
  </p:clrMapOvr>
  <p:transition advClick="0" advTm="203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1C71301-1800-7841-9E17-6CB991CB70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31" y="0"/>
            <a:ext cx="3851920" cy="4085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F6A36A-2FC2-2844-8BF3-7E08F03199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0"/>
            <a:ext cx="4864663" cy="4047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A408AA-2543-E44B-B63B-F5CCA6430FC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4153587"/>
            <a:ext cx="4856527" cy="27317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C97C45-33A4-A64C-892B-EAA0E810F21E}"/>
              </a:ext>
            </a:extLst>
          </p:cNvPr>
          <p:cNvSpPr/>
          <p:nvPr/>
        </p:nvSpPr>
        <p:spPr>
          <a:xfrm>
            <a:off x="7092280" y="6098081"/>
            <a:ext cx="2168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Image credits: Top left, Woodcut from the Nuremberg Chronicle, 1493, Top right, 15th Century manuscript, Bottom, </a:t>
            </a:r>
            <a:r>
              <a:rPr lang="en-GB" sz="1000" dirty="0" err="1">
                <a:latin typeface="Arial" panose="020B0604020202020204" pitchFamily="34" charset="0"/>
              </a:rPr>
              <a:t>Pixabay</a:t>
            </a:r>
            <a:r>
              <a:rPr lang="en-GB" sz="1000" dirty="0">
                <a:latin typeface="Arial" panose="020B0604020202020204" pitchFamily="34" charset="0"/>
              </a:rPr>
              <a:t> </a:t>
            </a:r>
            <a:endParaRPr lang="en-GB" sz="1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416AEE-4146-0D46-B79D-1C987B169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4430"/>
      </p:ext>
    </p:extLst>
  </p:cSld>
  <p:clrMapOvr>
    <a:masterClrMapping/>
  </p:clrMapOvr>
  <p:transition advClick="0" advTm="2130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1690CDE-55AD-7643-B979-11C9D7F5D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403" y="1484784"/>
            <a:ext cx="7822455" cy="39112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6C9AA8-36E9-B746-BEC7-FBA88E598AB5}"/>
              </a:ext>
            </a:extLst>
          </p:cNvPr>
          <p:cNvSpPr/>
          <p:nvPr/>
        </p:nvSpPr>
        <p:spPr>
          <a:xfrm>
            <a:off x="7596336" y="6539359"/>
            <a:ext cx="13681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Image from </a:t>
            </a:r>
            <a:r>
              <a:rPr lang="en-GB" sz="1000" dirty="0" err="1">
                <a:latin typeface="Arial" panose="020B0604020202020204" pitchFamily="34" charset="0"/>
              </a:rPr>
              <a:t>Pixabay</a:t>
            </a:r>
            <a:r>
              <a:rPr lang="en-GB" sz="1000" dirty="0">
                <a:latin typeface="Arial" panose="020B0604020202020204" pitchFamily="34" charset="0"/>
              </a:rPr>
              <a:t> </a:t>
            </a:r>
            <a:endParaRPr lang="en-GB" sz="1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DC8EDC-1F6B-9849-AF14-E1B62A540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76176"/>
      </p:ext>
    </p:extLst>
  </p:cSld>
  <p:clrMapOvr>
    <a:masterClrMapping/>
  </p:clrMapOvr>
  <p:transition advClick="0" advTm="2073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2EFAA60-161F-1848-B006-EAA10154A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831" y="3282810"/>
            <a:ext cx="7121800" cy="356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9432F9-9233-604F-AF67-E2A6EF654FE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87" y="116632"/>
            <a:ext cx="3912249" cy="3027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1753A-57D9-7741-BE14-C394046AB57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27263"/>
            <a:ext cx="4737472" cy="31170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41D28C-D54F-084D-8C67-70F37C4E19BF}"/>
              </a:ext>
            </a:extLst>
          </p:cNvPr>
          <p:cNvSpPr/>
          <p:nvPr/>
        </p:nvSpPr>
        <p:spPr>
          <a:xfrm>
            <a:off x="750485" y="6165242"/>
            <a:ext cx="13681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Images from </a:t>
            </a:r>
            <a:r>
              <a:rPr lang="en-GB" sz="1000" dirty="0" err="1">
                <a:latin typeface="Arial" panose="020B0604020202020204" pitchFamily="34" charset="0"/>
              </a:rPr>
              <a:t>Pixabay</a:t>
            </a:r>
            <a:r>
              <a:rPr lang="en-GB" sz="1000" dirty="0">
                <a:latin typeface="Arial" panose="020B0604020202020204" pitchFamily="34" charset="0"/>
              </a:rPr>
              <a:t> </a:t>
            </a:r>
            <a:endParaRPr lang="en-GB" sz="1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7BD1EC-3597-914E-B359-5FBB3D9D5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19455"/>
      </p:ext>
    </p:extLst>
  </p:cSld>
  <p:clrMapOvr>
    <a:masterClrMapping/>
  </p:clrMapOvr>
  <p:transition advClick="0" advTm="205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1C6763D-6E19-D541-95D8-98871DC9C8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104" y="481457"/>
            <a:ext cx="7234720" cy="62373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CD573D-7EE2-C547-89C2-AA29F4755DD9}"/>
              </a:ext>
            </a:extLst>
          </p:cNvPr>
          <p:cNvSpPr/>
          <p:nvPr/>
        </p:nvSpPr>
        <p:spPr>
          <a:xfrm>
            <a:off x="1475656" y="6319131"/>
            <a:ext cx="13681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Image: A2ii </a:t>
            </a:r>
            <a:endParaRPr lang="en-GB" sz="1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4540A6-A133-E847-8BC1-F2FD3089B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24746"/>
      </p:ext>
    </p:extLst>
  </p:cSld>
  <p:clrMapOvr>
    <a:masterClrMapping/>
  </p:clrMapOvr>
  <p:transition advClick="0" advTm="203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7" name="Picture 6" descr="/Users/ioannischrysostomidis/Desktop/hand-1917895_1280.png">
            <a:extLst>
              <a:ext uri="{FF2B5EF4-FFF2-40B4-BE49-F238E27FC236}">
                <a16:creationId xmlns:a16="http://schemas.microsoft.com/office/drawing/2014/main" id="{68D8C081-F025-1D41-81FD-8AA7CFDE9EE8}"/>
              </a:ext>
            </a:extLst>
          </p:cNvPr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7000"/>
                    </a14:imgEffect>
                    <a14:imgEffect>
                      <a14:colorTemperature colorTemp="10662"/>
                    </a14:imgEffect>
                    <a14:imgEffect>
                      <a14:saturation sat="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2648"/>
            <a:ext cx="9144000" cy="53735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B15E1E-88FC-FA46-881F-3E2054A23819}"/>
              </a:ext>
            </a:extLst>
          </p:cNvPr>
          <p:cNvSpPr txBox="1"/>
          <p:nvPr/>
        </p:nvSpPr>
        <p:spPr>
          <a:xfrm>
            <a:off x="1619672" y="6142114"/>
            <a:ext cx="580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The Inclusive Insurance Innovation Lab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E07AD3-28C8-FF44-9E75-1D099D97253A}"/>
              </a:ext>
            </a:extLst>
          </p:cNvPr>
          <p:cNvSpPr/>
          <p:nvPr/>
        </p:nvSpPr>
        <p:spPr>
          <a:xfrm>
            <a:off x="7775848" y="6595658"/>
            <a:ext cx="13681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Image from </a:t>
            </a:r>
            <a:r>
              <a:rPr lang="en-GB" sz="1000" dirty="0" err="1">
                <a:latin typeface="Arial" panose="020B0604020202020204" pitchFamily="34" charset="0"/>
              </a:rPr>
              <a:t>Pixabay</a:t>
            </a:r>
            <a:r>
              <a:rPr lang="en-GB" sz="1000" dirty="0">
                <a:latin typeface="Arial" panose="020B0604020202020204" pitchFamily="34" charset="0"/>
              </a:rPr>
              <a:t> </a:t>
            </a:r>
            <a:endParaRPr lang="en-GB" sz="1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A602D9-CBBC-AD4F-9EA2-DFDDA46FB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75448"/>
      </p:ext>
    </p:extLst>
  </p:cSld>
  <p:clrMapOvr>
    <a:masterClrMapping/>
  </p:clrMapOvr>
  <p:transition advClick="0" advTm="2039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09736" y="6098081"/>
            <a:ext cx="827584" cy="620688"/>
            <a:chOff x="109736" y="6098081"/>
            <a:chExt cx="827584" cy="620688"/>
          </a:xfrm>
        </p:grpSpPr>
        <p:pic>
          <p:nvPicPr>
            <p:cNvPr id="24" name="Picture 2" descr="http://praktykatrenera.pl/wp-content/uploads/2011/01/zegarek3_plain_20red.gif"/>
            <p:cNvPicPr>
              <a:picLocks noChangeAspect="1" noChangeArrowheads="1" noCrop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242097"/>
              <a:ext cx="484883" cy="323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Prostokąt 24"/>
            <p:cNvSpPr/>
            <p:nvPr/>
          </p:nvSpPr>
          <p:spPr>
            <a:xfrm>
              <a:off x="109736" y="6098081"/>
              <a:ext cx="827584" cy="620688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DCBDA49-F613-0C44-B179-212EDB0059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736"/>
            <a:ext cx="5542384" cy="1985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18DB68-551B-FE4B-A408-4BA4B8BB35F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3657052"/>
            <a:ext cx="3378200" cy="2908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7AFD87-BA7F-E74F-B8C3-BA50DC6FDE6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588" y="5717081"/>
            <a:ext cx="26289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437A57-8019-2F46-A6CF-4846B211C97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711003"/>
            <a:ext cx="3695700" cy="17145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309186-66DC-6240-97E6-65B0ED629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39054"/>
      </p:ext>
    </p:extLst>
  </p:cSld>
  <p:clrMapOvr>
    <a:masterClrMapping/>
  </p:clrMapOvr>
  <p:transition advClick="0" advTm="2045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166</Words>
  <Application>Microsoft Office PowerPoint</Application>
  <PresentationFormat>Bildschirmpräsentation (4:3)</PresentationFormat>
  <Paragraphs>45</Paragraphs>
  <Slides>21</Slides>
  <Notes>21</Notes>
  <HiddenSlides>0</HiddenSlides>
  <MMClips>20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arial</vt:lpstr>
      <vt:lpstr>Calibri</vt:lpstr>
      <vt:lpstr>Calibri Light</vt:lpstr>
      <vt:lpstr>Motyw pakietu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Sławomir Łais</dc:creator>
  <cp:lastModifiedBy>Green, Anke GIZ</cp:lastModifiedBy>
  <cp:revision>119</cp:revision>
  <dcterms:created xsi:type="dcterms:W3CDTF">2014-05-07T13:27:52Z</dcterms:created>
  <dcterms:modified xsi:type="dcterms:W3CDTF">2018-06-26T21:30:36Z</dcterms:modified>
</cp:coreProperties>
</file>