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79" r:id="rId2"/>
    <p:sldId id="525" r:id="rId3"/>
    <p:sldId id="527" r:id="rId4"/>
    <p:sldId id="545" r:id="rId5"/>
    <p:sldId id="542" r:id="rId6"/>
    <p:sldId id="543" r:id="rId7"/>
    <p:sldId id="526" r:id="rId8"/>
    <p:sldId id="544" r:id="rId9"/>
    <p:sldId id="534" r:id="rId10"/>
    <p:sldId id="539" r:id="rId11"/>
    <p:sldId id="530" r:id="rId12"/>
    <p:sldId id="528" r:id="rId13"/>
    <p:sldId id="529" r:id="rId14"/>
    <p:sldId id="531" r:id="rId15"/>
    <p:sldId id="533" r:id="rId16"/>
    <p:sldId id="532" r:id="rId17"/>
    <p:sldId id="546" r:id="rId18"/>
    <p:sldId id="547" r:id="rId19"/>
    <p:sldId id="548" r:id="rId20"/>
    <p:sldId id="549" r:id="rId21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orient="horz" pos="960">
          <p15:clr>
            <a:srgbClr val="A4A3A4"/>
          </p15:clr>
        </p15:guide>
        <p15:guide id="2" orient="horz" pos="1512">
          <p15:clr>
            <a:srgbClr val="A4A3A4"/>
          </p15:clr>
        </p15:guide>
        <p15:guide id="3" orient="horz" pos="2072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3196">
          <p15:clr>
            <a:srgbClr val="A4A3A4"/>
          </p15:clr>
        </p15:guide>
        <p15:guide id="6" orient="horz" pos="3752">
          <p15:clr>
            <a:srgbClr val="A4A3A4"/>
          </p15:clr>
        </p15:guide>
        <p15:guide id="7" pos="3916">
          <p15:clr>
            <a:srgbClr val="A4A3A4"/>
          </p15:clr>
        </p15:guide>
        <p15:guide id="8" pos="484">
          <p15:clr>
            <a:srgbClr val="A4A3A4"/>
          </p15:clr>
        </p15:guide>
        <p15:guide id="9" pos="5504">
          <p15:clr>
            <a:srgbClr val="A4A3A4"/>
          </p15:clr>
        </p15:guide>
        <p15:guide id="10" pos="4896">
          <p15:clr>
            <a:srgbClr val="A4A3A4"/>
          </p15:clr>
        </p15:guide>
      </p15:sldGuideLst>
    </p:ext>
    <p:ext uri="{2D200454-40CA-4A62-9FC3-DE9A4176ACB9}">
      <p15:notesGuideLst xmlns:mc="http://schemas.openxmlformats.org/markup-compatibility/2006" xmlns:mv="urn:schemas-microsoft-com:mac:vml" xmlns:p15="http://schemas.microsoft.com/office/powerpoint/2012/main" xmlns="">
        <p15:guide id="1" orient="horz" pos="3128">
          <p15:clr>
            <a:srgbClr val="A4A3A4"/>
          </p15:clr>
        </p15:guide>
        <p15:guide id="2" pos="2143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nur Azcan" initials="OA" lastIdx="1" clrIdx="0"/>
  <p:cmAuthor id="1" name="Stefanie Zinsmeyer" initials="giz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DAEA"/>
    <a:srgbClr val="FFCCCC"/>
    <a:srgbClr val="F2CFC8"/>
    <a:srgbClr val="969696"/>
    <a:srgbClr val="C00000"/>
    <a:srgbClr val="006600"/>
    <a:srgbClr val="B2B2B2"/>
    <a:srgbClr val="800000"/>
    <a:srgbClr val="FF9933"/>
    <a:srgbClr val="797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5" autoAdjust="0"/>
    <p:restoredTop sz="84317" autoAdjust="0"/>
  </p:normalViewPr>
  <p:slideViewPr>
    <p:cSldViewPr snapToGrid="0">
      <p:cViewPr>
        <p:scale>
          <a:sx n="80" d="100"/>
          <a:sy n="80" d="100"/>
        </p:scale>
        <p:origin x="-1794" y="-402"/>
      </p:cViewPr>
      <p:guideLst>
        <p:guide orient="horz" pos="960"/>
        <p:guide orient="horz" pos="1512"/>
        <p:guide orient="horz" pos="2072"/>
        <p:guide orient="horz" pos="2568"/>
        <p:guide orient="horz" pos="3196"/>
        <p:guide orient="horz" pos="3752"/>
        <p:guide pos="3916"/>
        <p:guide pos="484"/>
        <p:guide pos="5504"/>
        <p:guide pos="4896"/>
      </p:guideLst>
    </p:cSldViewPr>
  </p:slideViewPr>
  <p:outlineViewPr>
    <p:cViewPr>
      <p:scale>
        <a:sx n="33" d="100"/>
        <a:sy n="33" d="100"/>
      </p:scale>
      <p:origin x="0" y="546"/>
    </p:cViewPr>
  </p:outlineViewPr>
  <p:notesTextViewPr>
    <p:cViewPr>
      <p:scale>
        <a:sx n="130" d="100"/>
        <a:sy n="13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693" y="-77"/>
      </p:cViewPr>
      <p:guideLst>
        <p:guide orient="horz" pos="3128"/>
        <p:guide orient="horz" pos="3127"/>
        <p:guide pos="2143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err="1" smtClean="0"/>
              <a:t>Nb</a:t>
            </a:r>
            <a:r>
              <a:rPr lang="en-US" sz="1400" dirty="0" smtClean="0"/>
              <a:t> de services </a:t>
            </a:r>
            <a:r>
              <a:rPr lang="en-US" sz="1400" dirty="0" err="1" smtClean="0"/>
              <a:t>d’assurance</a:t>
            </a:r>
            <a:r>
              <a:rPr lang="en-US" sz="1400" dirty="0" smtClean="0"/>
              <a:t> mobile </a:t>
            </a:r>
            <a:r>
              <a:rPr lang="en-US" sz="1400" dirty="0" err="1" smtClean="0"/>
              <a:t>actifs</a:t>
            </a:r>
            <a:r>
              <a:rPr lang="en-US" sz="1400" dirty="0" smtClean="0"/>
              <a:t> </a:t>
            </a:r>
            <a:r>
              <a:rPr lang="en-US" sz="1400" dirty="0" err="1" smtClean="0"/>
              <a:t>dans</a:t>
            </a:r>
            <a:r>
              <a:rPr lang="en-US" sz="1400" dirty="0" smtClean="0"/>
              <a:t> le monde</a:t>
            </a:r>
            <a:endParaRPr lang="en-US" sz="1400" dirty="0"/>
          </a:p>
        </c:rich>
      </c:tx>
      <c:layout>
        <c:manualLayout>
          <c:xMode val="edge"/>
          <c:yMode val="edge"/>
          <c:x val="0.12598612673415788"/>
          <c:y val="8.4397282021889175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No. of live mobile insurance services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3CCB8"/>
              </a:solidFill>
            </c:spPr>
          </c:dPt>
          <c:dPt>
            <c:idx val="1"/>
            <c:invertIfNegative val="0"/>
            <c:bubble3D val="0"/>
            <c:spPr>
              <a:solidFill>
                <a:srgbClr val="A3CCB8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110</c:v>
                </c:pt>
                <c:pt idx="1">
                  <c:v>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5"/>
        <c:overlap val="20"/>
        <c:axId val="181547776"/>
        <c:axId val="181549312"/>
      </c:barChart>
      <c:catAx>
        <c:axId val="18154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181549312"/>
        <c:crosses val="autoZero"/>
        <c:auto val="1"/>
        <c:lblAlgn val="ctr"/>
        <c:lblOffset val="100"/>
        <c:noMultiLvlLbl val="0"/>
      </c:catAx>
      <c:valAx>
        <c:axId val="181549312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181547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59A1B-6FB7-6946-B47E-72259AD12380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051FFFE-618C-884F-A25A-C2FCA2C3BB9F}">
      <dgm:prSet phldrT="[Text]" custT="1"/>
      <dgm:spPr>
        <a:solidFill>
          <a:srgbClr val="6DDAEA">
            <a:alpha val="20000"/>
          </a:srgbClr>
        </a:solidFill>
      </dgm:spPr>
      <dgm:t>
        <a:bodyPr/>
        <a:lstStyle/>
        <a:p>
          <a:pPr>
            <a:spcAft>
              <a:spcPts val="1440"/>
            </a:spcAft>
          </a:pPr>
          <a:r>
            <a:rPr lang="fr-FR" sz="2000" b="1" noProof="0" dirty="0" smtClean="0">
              <a:solidFill>
                <a:schemeClr val="bg2"/>
              </a:solidFill>
              <a:latin typeface="Calibri"/>
              <a:cs typeface="Calibri"/>
            </a:rPr>
            <a:t>Acquisition &amp; répartition de la clientèle</a:t>
          </a:r>
          <a:endParaRPr lang="en-US" sz="2000" b="1" noProof="0" dirty="0">
            <a:solidFill>
              <a:schemeClr val="bg2"/>
            </a:solidFill>
            <a:latin typeface="Calibri"/>
            <a:cs typeface="Calibri"/>
          </a:endParaRPr>
        </a:p>
      </dgm:t>
    </dgm:pt>
    <dgm:pt modelId="{34DD723A-15ED-3D47-B46B-1C82FF24F438}" type="parTrans" cxnId="{8CF4A54C-267E-114F-8980-A07A397696DF}">
      <dgm:prSet/>
      <dgm:spPr/>
      <dgm:t>
        <a:bodyPr/>
        <a:lstStyle/>
        <a:p>
          <a:endParaRPr lang="de-DE"/>
        </a:p>
      </dgm:t>
    </dgm:pt>
    <dgm:pt modelId="{4722FA23-38F2-304B-961A-A244140476EB}" type="sibTrans" cxnId="{8CF4A54C-267E-114F-8980-A07A397696DF}">
      <dgm:prSet/>
      <dgm:spPr/>
      <dgm:t>
        <a:bodyPr/>
        <a:lstStyle/>
        <a:p>
          <a:endParaRPr lang="de-DE"/>
        </a:p>
      </dgm:t>
    </dgm:pt>
    <dgm:pt modelId="{D21CEA48-F03B-D947-8E82-9C23851A7962}">
      <dgm:prSet phldrT="[Text]" custT="1"/>
      <dgm:spPr>
        <a:solidFill>
          <a:srgbClr val="6DDAEA">
            <a:alpha val="20000"/>
          </a:srgbClr>
        </a:solidFill>
      </dgm:spPr>
      <dgm:t>
        <a:bodyPr/>
        <a:lstStyle/>
        <a:p>
          <a:pPr>
            <a:spcAft>
              <a:spcPct val="15000"/>
            </a:spcAft>
          </a:pPr>
          <a:r>
            <a:rPr lang="en-US" sz="19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Propension</a:t>
          </a:r>
          <a:r>
            <a:rPr lang="en-US" sz="19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 à </a:t>
          </a:r>
          <a:r>
            <a:rPr lang="en-US" sz="19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souscrire</a:t>
          </a:r>
          <a:r>
            <a:rPr lang="en-US" sz="19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 à </a:t>
          </a:r>
          <a:r>
            <a:rPr lang="en-US" sz="19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l’offre</a:t>
          </a:r>
          <a:endParaRPr lang="en-US" sz="1900" noProof="0" dirty="0">
            <a:solidFill>
              <a:schemeClr val="bg2"/>
            </a:solidFill>
            <a:effectLst/>
            <a:latin typeface="Calibri"/>
            <a:cs typeface="Calibri"/>
          </a:endParaRPr>
        </a:p>
      </dgm:t>
    </dgm:pt>
    <dgm:pt modelId="{EF7A0193-4C57-A44C-8EAC-F971F8342F2D}" type="parTrans" cxnId="{17D7D952-1318-B945-896F-4542DD8DBDD9}">
      <dgm:prSet/>
      <dgm:spPr/>
      <dgm:t>
        <a:bodyPr/>
        <a:lstStyle/>
        <a:p>
          <a:endParaRPr lang="de-DE"/>
        </a:p>
      </dgm:t>
    </dgm:pt>
    <dgm:pt modelId="{1F849323-1F72-4C4F-B82E-59632BCDF3D3}" type="sibTrans" cxnId="{17D7D952-1318-B945-896F-4542DD8DBDD9}">
      <dgm:prSet/>
      <dgm:spPr/>
      <dgm:t>
        <a:bodyPr/>
        <a:lstStyle/>
        <a:p>
          <a:endParaRPr lang="de-DE"/>
        </a:p>
      </dgm:t>
    </dgm:pt>
    <dgm:pt modelId="{285E48D0-1035-544A-9757-884C33B13E43}">
      <dgm:prSet phldrT="[Text]" custT="1"/>
      <dgm:spPr>
        <a:solidFill>
          <a:srgbClr val="6DDAEA">
            <a:alpha val="20000"/>
          </a:srgbClr>
        </a:solidFill>
      </dgm:spPr>
      <dgm:t>
        <a:bodyPr/>
        <a:lstStyle/>
        <a:p>
          <a:pPr>
            <a:spcAft>
              <a:spcPct val="15000"/>
            </a:spcAft>
          </a:pPr>
          <a:r>
            <a:rPr lang="en-US" sz="19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Propension</a:t>
          </a:r>
          <a:r>
            <a:rPr lang="en-US" sz="19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 à payer</a:t>
          </a:r>
          <a:endParaRPr lang="en-US" sz="1900" noProof="0" dirty="0">
            <a:solidFill>
              <a:schemeClr val="bg2"/>
            </a:solidFill>
            <a:effectLst/>
            <a:latin typeface="Calibri"/>
            <a:cs typeface="Calibri"/>
          </a:endParaRPr>
        </a:p>
      </dgm:t>
    </dgm:pt>
    <dgm:pt modelId="{CF2529BE-D159-7446-8F01-5DF60FD15E66}" type="parTrans" cxnId="{5B8F8326-61B2-0545-B6BE-E3AAF6A99B26}">
      <dgm:prSet/>
      <dgm:spPr/>
      <dgm:t>
        <a:bodyPr/>
        <a:lstStyle/>
        <a:p>
          <a:endParaRPr lang="de-DE"/>
        </a:p>
      </dgm:t>
    </dgm:pt>
    <dgm:pt modelId="{4599211F-200C-EE42-A16E-B6D75FEBE20B}" type="sibTrans" cxnId="{5B8F8326-61B2-0545-B6BE-E3AAF6A99B26}">
      <dgm:prSet/>
      <dgm:spPr/>
      <dgm:t>
        <a:bodyPr/>
        <a:lstStyle/>
        <a:p>
          <a:endParaRPr lang="de-DE"/>
        </a:p>
      </dgm:t>
    </dgm:pt>
    <dgm:pt modelId="{729EBE8E-8265-F942-9EA4-4A863529AD37}">
      <dgm:prSet phldrT="[Text]" custT="1"/>
      <dgm:spPr>
        <a:solidFill>
          <a:srgbClr val="6DDAEA">
            <a:alpha val="20000"/>
          </a:srgbClr>
        </a:solidFill>
      </dgm:spPr>
      <dgm:t>
        <a:bodyPr/>
        <a:lstStyle/>
        <a:p>
          <a:r>
            <a:rPr lang="en-US" sz="2000" b="1" noProof="0" dirty="0" smtClean="0">
              <a:solidFill>
                <a:schemeClr val="bg2"/>
              </a:solidFill>
              <a:latin typeface="Calibri"/>
              <a:cs typeface="Calibri"/>
            </a:rPr>
            <a:t>Conception du </a:t>
          </a:r>
          <a:r>
            <a:rPr lang="en-US" sz="2000" b="1" noProof="0" dirty="0" err="1" smtClean="0">
              <a:solidFill>
                <a:schemeClr val="bg2"/>
              </a:solidFill>
              <a:latin typeface="Calibri"/>
              <a:cs typeface="Calibri"/>
            </a:rPr>
            <a:t>produit</a:t>
          </a:r>
          <a:endParaRPr lang="en-US" sz="2000" b="1" noProof="0" dirty="0">
            <a:solidFill>
              <a:schemeClr val="bg2"/>
            </a:solidFill>
            <a:latin typeface="Calibri"/>
            <a:cs typeface="Calibri"/>
          </a:endParaRPr>
        </a:p>
      </dgm:t>
    </dgm:pt>
    <dgm:pt modelId="{CF6B5CED-2797-3A46-A313-686475F54AD8}" type="parTrans" cxnId="{0D8185B3-AC31-4840-A159-745DF2F1CD01}">
      <dgm:prSet/>
      <dgm:spPr/>
      <dgm:t>
        <a:bodyPr/>
        <a:lstStyle/>
        <a:p>
          <a:endParaRPr lang="de-DE"/>
        </a:p>
      </dgm:t>
    </dgm:pt>
    <dgm:pt modelId="{29CB775B-296A-9947-A9EE-FA876538AC79}" type="sibTrans" cxnId="{0D8185B3-AC31-4840-A159-745DF2F1CD01}">
      <dgm:prSet/>
      <dgm:spPr/>
      <dgm:t>
        <a:bodyPr/>
        <a:lstStyle/>
        <a:p>
          <a:endParaRPr lang="de-DE"/>
        </a:p>
      </dgm:t>
    </dgm:pt>
    <dgm:pt modelId="{E14F85C6-CF4D-8947-8E82-8263CCF36203}">
      <dgm:prSet phldrT="[Text]" custT="1"/>
      <dgm:spPr>
        <a:solidFill>
          <a:srgbClr val="6DDAEA">
            <a:alpha val="20000"/>
          </a:srgbClr>
        </a:solidFill>
      </dgm:spPr>
      <dgm:t>
        <a:bodyPr/>
        <a:lstStyle/>
        <a:p>
          <a:r>
            <a:rPr lang="en-US" sz="20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Adaptation du </a:t>
          </a:r>
          <a:r>
            <a:rPr lang="en-US" sz="20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produit</a:t>
          </a:r>
          <a:endParaRPr lang="en-US" sz="2000" noProof="0" dirty="0">
            <a:solidFill>
              <a:schemeClr val="bg2"/>
            </a:solidFill>
            <a:effectLst/>
            <a:latin typeface="Calibri"/>
            <a:cs typeface="Calibri"/>
          </a:endParaRPr>
        </a:p>
      </dgm:t>
    </dgm:pt>
    <dgm:pt modelId="{490DA47D-430E-2242-8D32-78D95CF85AE3}" type="parTrans" cxnId="{201650CA-FC3A-2344-A031-E714B8CC663A}">
      <dgm:prSet/>
      <dgm:spPr/>
      <dgm:t>
        <a:bodyPr/>
        <a:lstStyle/>
        <a:p>
          <a:endParaRPr lang="de-DE"/>
        </a:p>
      </dgm:t>
    </dgm:pt>
    <dgm:pt modelId="{A2F81988-585A-F041-9B04-E481225A8425}" type="sibTrans" cxnId="{201650CA-FC3A-2344-A031-E714B8CC663A}">
      <dgm:prSet/>
      <dgm:spPr/>
      <dgm:t>
        <a:bodyPr/>
        <a:lstStyle/>
        <a:p>
          <a:endParaRPr lang="de-DE"/>
        </a:p>
      </dgm:t>
    </dgm:pt>
    <dgm:pt modelId="{73E31F96-A7CD-B744-B317-F451972F52A3}">
      <dgm:prSet phldrT="[Text]" custT="1"/>
      <dgm:spPr>
        <a:solidFill>
          <a:srgbClr val="6DDAEA">
            <a:alpha val="20000"/>
          </a:srgbClr>
        </a:solidFill>
      </dgm:spPr>
      <dgm:t>
        <a:bodyPr/>
        <a:lstStyle/>
        <a:p>
          <a:r>
            <a:rPr lang="en-US" sz="2000" b="1" noProof="0" dirty="0" err="1" smtClean="0">
              <a:solidFill>
                <a:schemeClr val="bg2"/>
              </a:solidFill>
              <a:latin typeface="Calibri"/>
              <a:cs typeface="Calibri"/>
            </a:rPr>
            <a:t>Gestion</a:t>
          </a:r>
          <a:r>
            <a:rPr lang="en-US" sz="2000" b="1" noProof="0" dirty="0" smtClean="0">
              <a:solidFill>
                <a:schemeClr val="bg2"/>
              </a:solidFill>
              <a:latin typeface="Calibri"/>
              <a:cs typeface="Calibri"/>
            </a:rPr>
            <a:t> de la </a:t>
          </a:r>
          <a:r>
            <a:rPr lang="en-US" sz="2000" b="1" noProof="0" dirty="0" err="1" smtClean="0">
              <a:solidFill>
                <a:schemeClr val="bg2"/>
              </a:solidFill>
              <a:latin typeface="Calibri"/>
              <a:cs typeface="Calibri"/>
            </a:rPr>
            <a:t>clientèle</a:t>
          </a:r>
          <a:endParaRPr lang="en-US" sz="2000" b="1" noProof="0" dirty="0">
            <a:solidFill>
              <a:schemeClr val="bg2"/>
            </a:solidFill>
            <a:latin typeface="Calibri"/>
            <a:cs typeface="Calibri"/>
          </a:endParaRPr>
        </a:p>
      </dgm:t>
    </dgm:pt>
    <dgm:pt modelId="{02A33B41-08DA-CC4F-93F0-0038E66E8F53}" type="parTrans" cxnId="{1F0F72F4-48BC-9546-A36F-EE8ACFFC4139}">
      <dgm:prSet/>
      <dgm:spPr/>
      <dgm:t>
        <a:bodyPr/>
        <a:lstStyle/>
        <a:p>
          <a:endParaRPr lang="de-DE"/>
        </a:p>
      </dgm:t>
    </dgm:pt>
    <dgm:pt modelId="{78AA85D6-6BA8-1348-B7DE-D161E276432E}" type="sibTrans" cxnId="{1F0F72F4-48BC-9546-A36F-EE8ACFFC4139}">
      <dgm:prSet/>
      <dgm:spPr/>
      <dgm:t>
        <a:bodyPr/>
        <a:lstStyle/>
        <a:p>
          <a:endParaRPr lang="de-DE"/>
        </a:p>
      </dgm:t>
    </dgm:pt>
    <dgm:pt modelId="{4BA3E1C9-46F4-714A-9E7E-BC929A09BFF2}">
      <dgm:prSet phldrT="[Text]" custT="1"/>
      <dgm:spPr>
        <a:solidFill>
          <a:srgbClr val="6DDAEA">
            <a:alpha val="20000"/>
          </a:srgbClr>
        </a:solidFill>
      </dgm:spPr>
      <dgm:t>
        <a:bodyPr/>
        <a:lstStyle/>
        <a:p>
          <a:r>
            <a:rPr lang="en-US" sz="19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Modélisation</a:t>
          </a:r>
          <a:r>
            <a:rPr lang="en-US" sz="19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 des </a:t>
          </a:r>
          <a:r>
            <a:rPr lang="en-US" sz="19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risques</a:t>
          </a:r>
          <a:endParaRPr lang="en-US" sz="1900" noProof="0" dirty="0">
            <a:solidFill>
              <a:schemeClr val="bg2"/>
            </a:solidFill>
            <a:effectLst/>
            <a:latin typeface="Calibri"/>
            <a:cs typeface="Calibri"/>
          </a:endParaRPr>
        </a:p>
      </dgm:t>
    </dgm:pt>
    <dgm:pt modelId="{DDFDA569-C41B-D949-8BB8-A7E10B69FF31}" type="parTrans" cxnId="{3B318076-1BAA-724C-995A-36AE8648198F}">
      <dgm:prSet/>
      <dgm:spPr/>
      <dgm:t>
        <a:bodyPr/>
        <a:lstStyle/>
        <a:p>
          <a:endParaRPr lang="de-DE"/>
        </a:p>
      </dgm:t>
    </dgm:pt>
    <dgm:pt modelId="{2B016570-B66F-E446-A0E4-89DC080F0428}" type="sibTrans" cxnId="{3B318076-1BAA-724C-995A-36AE8648198F}">
      <dgm:prSet/>
      <dgm:spPr/>
      <dgm:t>
        <a:bodyPr/>
        <a:lstStyle/>
        <a:p>
          <a:endParaRPr lang="de-DE"/>
        </a:p>
      </dgm:t>
    </dgm:pt>
    <dgm:pt modelId="{50407697-8A23-0243-9037-9584DE082692}">
      <dgm:prSet phldrT="[Text]" custT="1"/>
      <dgm:spPr>
        <a:solidFill>
          <a:srgbClr val="6DDAEA">
            <a:alpha val="20000"/>
          </a:srgbClr>
        </a:solidFill>
      </dgm:spPr>
      <dgm:t>
        <a:bodyPr/>
        <a:lstStyle/>
        <a:p>
          <a:r>
            <a:rPr lang="en-US" sz="19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Estimation </a:t>
          </a:r>
          <a:r>
            <a:rPr lang="en-US" sz="19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avancée</a:t>
          </a:r>
          <a:r>
            <a:rPr lang="en-US" sz="19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 de la </a:t>
          </a:r>
          <a:r>
            <a:rPr lang="en-US" sz="19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fraude</a:t>
          </a:r>
          <a:r>
            <a:rPr lang="en-US" sz="19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 (</a:t>
          </a:r>
          <a:r>
            <a:rPr lang="en-US" sz="19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profilage</a:t>
          </a:r>
          <a:r>
            <a:rPr lang="en-US" sz="19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, </a:t>
          </a:r>
          <a:r>
            <a:rPr lang="en-US" sz="19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prédiction</a:t>
          </a:r>
          <a:r>
            <a:rPr lang="en-US" sz="19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)</a:t>
          </a:r>
          <a:endParaRPr lang="en-US" sz="1900" noProof="0" dirty="0">
            <a:solidFill>
              <a:schemeClr val="bg2"/>
            </a:solidFill>
            <a:effectLst/>
            <a:latin typeface="Calibri"/>
            <a:cs typeface="Calibri"/>
          </a:endParaRPr>
        </a:p>
      </dgm:t>
    </dgm:pt>
    <dgm:pt modelId="{9423505C-E08C-0942-92CD-C0A27A9B745C}" type="parTrans" cxnId="{A4844A1B-8993-EF48-B44B-96292EEC62D6}">
      <dgm:prSet/>
      <dgm:spPr/>
      <dgm:t>
        <a:bodyPr/>
        <a:lstStyle/>
        <a:p>
          <a:endParaRPr lang="de-DE"/>
        </a:p>
      </dgm:t>
    </dgm:pt>
    <dgm:pt modelId="{6B21B396-18B9-3042-AB24-F0DE02954A90}" type="sibTrans" cxnId="{A4844A1B-8993-EF48-B44B-96292EEC62D6}">
      <dgm:prSet/>
      <dgm:spPr/>
      <dgm:t>
        <a:bodyPr/>
        <a:lstStyle/>
        <a:p>
          <a:endParaRPr lang="de-DE"/>
        </a:p>
      </dgm:t>
    </dgm:pt>
    <dgm:pt modelId="{A5CD696B-59C0-EC49-894E-2F88EF773CEC}">
      <dgm:prSet phldrT="[Text]" custT="1"/>
      <dgm:spPr>
        <a:solidFill>
          <a:srgbClr val="6DDAEA">
            <a:alpha val="20000"/>
          </a:srgbClr>
        </a:solidFill>
      </dgm:spPr>
      <dgm:t>
        <a:bodyPr/>
        <a:lstStyle/>
        <a:p>
          <a:pPr>
            <a:spcAft>
              <a:spcPct val="15000"/>
            </a:spcAft>
          </a:pPr>
          <a:r>
            <a:rPr lang="en-US" sz="19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Résultat</a:t>
          </a:r>
          <a:r>
            <a:rPr lang="en-US" sz="19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 : </a:t>
          </a:r>
          <a:r>
            <a:rPr lang="en-US" sz="19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réduction</a:t>
          </a:r>
          <a:r>
            <a:rPr lang="en-US" sz="19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 des </a:t>
          </a:r>
          <a:r>
            <a:rPr lang="en-US" sz="19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coûts</a:t>
          </a:r>
          <a:r>
            <a:rPr lang="en-US" sz="19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 </a:t>
          </a:r>
          <a:r>
            <a:rPr lang="en-US" sz="19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d’acquisition</a:t>
          </a:r>
          <a:endParaRPr lang="en-US" sz="1900" noProof="0" dirty="0">
            <a:solidFill>
              <a:schemeClr val="bg2"/>
            </a:solidFill>
            <a:effectLst/>
            <a:latin typeface="Calibri"/>
            <a:cs typeface="Calibri"/>
          </a:endParaRPr>
        </a:p>
      </dgm:t>
    </dgm:pt>
    <dgm:pt modelId="{B1092E35-1EDD-4B4B-BC04-EB4159845378}" type="parTrans" cxnId="{4B88BEB5-7191-6A4D-AE28-CDCCAE501998}">
      <dgm:prSet/>
      <dgm:spPr/>
      <dgm:t>
        <a:bodyPr/>
        <a:lstStyle/>
        <a:p>
          <a:endParaRPr lang="de-DE"/>
        </a:p>
      </dgm:t>
    </dgm:pt>
    <dgm:pt modelId="{4C6EA245-D7BE-654E-85BA-25459574F5EE}" type="sibTrans" cxnId="{4B88BEB5-7191-6A4D-AE28-CDCCAE501998}">
      <dgm:prSet/>
      <dgm:spPr/>
      <dgm:t>
        <a:bodyPr/>
        <a:lstStyle/>
        <a:p>
          <a:endParaRPr lang="de-DE"/>
        </a:p>
      </dgm:t>
    </dgm:pt>
    <dgm:pt modelId="{831BB149-51DA-FC44-A9A9-A7806C77954B}">
      <dgm:prSet phldrT="[Text]" custT="1"/>
      <dgm:spPr>
        <a:solidFill>
          <a:srgbClr val="6DDAEA">
            <a:alpha val="20000"/>
          </a:srgbClr>
        </a:solidFill>
      </dgm:spPr>
      <dgm:t>
        <a:bodyPr/>
        <a:lstStyle/>
        <a:p>
          <a:r>
            <a:rPr lang="en-US" sz="19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Tarification</a:t>
          </a:r>
          <a:r>
            <a:rPr lang="en-US" sz="19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 </a:t>
          </a:r>
          <a:r>
            <a:rPr lang="en-US" sz="19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basée</a:t>
          </a:r>
          <a:r>
            <a:rPr lang="en-US" sz="19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 </a:t>
          </a:r>
          <a:r>
            <a:rPr lang="en-US" sz="19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sur</a:t>
          </a:r>
          <a:r>
            <a:rPr lang="en-US" sz="19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 les </a:t>
          </a:r>
          <a:r>
            <a:rPr lang="en-US" sz="19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risques</a:t>
          </a:r>
          <a:endParaRPr lang="en-US" sz="1900" noProof="0" dirty="0">
            <a:solidFill>
              <a:schemeClr val="bg2"/>
            </a:solidFill>
            <a:effectLst/>
            <a:latin typeface="Calibri"/>
            <a:cs typeface="Calibri"/>
          </a:endParaRPr>
        </a:p>
      </dgm:t>
    </dgm:pt>
    <dgm:pt modelId="{35036587-E49F-F846-8260-2533D45FE2AA}" type="parTrans" cxnId="{5C424273-245F-5744-BDFF-9E2BF383EE9C}">
      <dgm:prSet/>
      <dgm:spPr/>
      <dgm:t>
        <a:bodyPr/>
        <a:lstStyle/>
        <a:p>
          <a:endParaRPr lang="de-DE"/>
        </a:p>
      </dgm:t>
    </dgm:pt>
    <dgm:pt modelId="{F89ED575-1802-8248-B221-F8F6BDE9BD84}" type="sibTrans" cxnId="{5C424273-245F-5744-BDFF-9E2BF383EE9C}">
      <dgm:prSet/>
      <dgm:spPr/>
      <dgm:t>
        <a:bodyPr/>
        <a:lstStyle/>
        <a:p>
          <a:endParaRPr lang="de-DE"/>
        </a:p>
      </dgm:t>
    </dgm:pt>
    <dgm:pt modelId="{9C0EB256-BB7A-B84F-A1F8-D592E036C72A}">
      <dgm:prSet phldrT="[Text]" custT="1"/>
      <dgm:spPr>
        <a:solidFill>
          <a:srgbClr val="6DDAEA">
            <a:alpha val="20000"/>
          </a:srgbClr>
        </a:solidFill>
      </dgm:spPr>
      <dgm:t>
        <a:bodyPr/>
        <a:lstStyle/>
        <a:p>
          <a:r>
            <a:rPr lang="en-US" sz="20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Préférences</a:t>
          </a:r>
          <a:r>
            <a:rPr lang="en-US" sz="20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 </a:t>
          </a:r>
          <a:r>
            <a:rPr lang="en-US" sz="20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identifiées</a:t>
          </a:r>
          <a:r>
            <a:rPr lang="en-US" sz="20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 via les </a:t>
          </a:r>
          <a:r>
            <a:rPr lang="en-US" sz="20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réseaux</a:t>
          </a:r>
          <a:r>
            <a:rPr lang="en-US" sz="20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 </a:t>
          </a:r>
          <a:r>
            <a:rPr lang="en-US" sz="20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sociaux</a:t>
          </a:r>
          <a:endParaRPr lang="en-US" sz="2000" noProof="0" dirty="0">
            <a:solidFill>
              <a:schemeClr val="bg2"/>
            </a:solidFill>
            <a:effectLst/>
            <a:latin typeface="Calibri"/>
            <a:cs typeface="Calibri"/>
          </a:endParaRPr>
        </a:p>
      </dgm:t>
    </dgm:pt>
    <dgm:pt modelId="{B42DAEAB-26BC-7E49-B899-52E41B2CFF92}" type="parTrans" cxnId="{B1E3CE5C-36DF-9C47-9374-AB7239A73221}">
      <dgm:prSet/>
      <dgm:spPr/>
    </dgm:pt>
    <dgm:pt modelId="{3C9210FB-4C59-174E-ABBB-B28BC71B2E50}" type="sibTrans" cxnId="{B1E3CE5C-36DF-9C47-9374-AB7239A73221}">
      <dgm:prSet/>
      <dgm:spPr/>
    </dgm:pt>
    <dgm:pt modelId="{8CEE9B28-C0ED-044C-9FE3-DD97B4238896}">
      <dgm:prSet phldrT="[Text]" custT="1"/>
      <dgm:spPr>
        <a:solidFill>
          <a:srgbClr val="6DDAEA">
            <a:alpha val="20000"/>
          </a:srgbClr>
        </a:solidFill>
      </dgm:spPr>
      <dgm:t>
        <a:bodyPr/>
        <a:lstStyle/>
        <a:p>
          <a:r>
            <a:rPr lang="en-US" sz="20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Prix </a:t>
          </a:r>
          <a:r>
            <a:rPr lang="en-US" sz="20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abordable</a:t>
          </a:r>
          <a:endParaRPr lang="en-US" sz="2000" noProof="0" dirty="0">
            <a:solidFill>
              <a:schemeClr val="bg2"/>
            </a:solidFill>
            <a:effectLst/>
            <a:latin typeface="Calibri"/>
            <a:cs typeface="Calibri"/>
          </a:endParaRPr>
        </a:p>
      </dgm:t>
    </dgm:pt>
    <dgm:pt modelId="{A1BC5E56-0371-EE49-8DF1-383F6724AB30}" type="parTrans" cxnId="{1B1D9089-71F7-8641-BA0B-F0C73DF5F53A}">
      <dgm:prSet/>
      <dgm:spPr/>
    </dgm:pt>
    <dgm:pt modelId="{156B50C8-1BAA-5946-947E-175C77FA336E}" type="sibTrans" cxnId="{1B1D9089-71F7-8641-BA0B-F0C73DF5F53A}">
      <dgm:prSet/>
      <dgm:spPr/>
    </dgm:pt>
    <dgm:pt modelId="{A43FA7AE-CE64-D445-8EAC-29F8D19D1CA3}" type="pres">
      <dgm:prSet presAssocID="{AA259A1B-6FB7-6946-B47E-72259AD123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967EDDE-5687-7547-B963-E970775F0D08}" type="pres">
      <dgm:prSet presAssocID="{4051FFFE-618C-884F-A25A-C2FCA2C3BB9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553667F-9C8C-EB47-A68A-85B7206F191E}" type="pres">
      <dgm:prSet presAssocID="{4722FA23-38F2-304B-961A-A244140476EB}" presName="sibTrans" presStyleCnt="0"/>
      <dgm:spPr/>
    </dgm:pt>
    <dgm:pt modelId="{17B2351B-B7E0-AA48-9726-A02C8BC73DCA}" type="pres">
      <dgm:prSet presAssocID="{729EBE8E-8265-F942-9EA4-4A863529AD3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750C02F-ACFC-954D-B485-F7A3FF75CDD6}" type="pres">
      <dgm:prSet presAssocID="{29CB775B-296A-9947-A9EE-FA876538AC79}" presName="sibTrans" presStyleCnt="0"/>
      <dgm:spPr/>
    </dgm:pt>
    <dgm:pt modelId="{E0E7CC96-73A8-1845-A846-F0E061F81AD4}" type="pres">
      <dgm:prSet presAssocID="{73E31F96-A7CD-B744-B317-F451972F52A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BBDD769-B806-5E43-A112-5D6EBC61E5F4}" type="presOf" srcId="{4BA3E1C9-46F4-714A-9E7E-BC929A09BFF2}" destId="{E0E7CC96-73A8-1845-A846-F0E061F81AD4}" srcOrd="0" destOrd="1" presId="urn:microsoft.com/office/officeart/2005/8/layout/hList6"/>
    <dgm:cxn modelId="{1EAE938F-8A47-A043-8679-1096C6FCEC93}" type="presOf" srcId="{50407697-8A23-0243-9037-9584DE082692}" destId="{E0E7CC96-73A8-1845-A846-F0E061F81AD4}" srcOrd="0" destOrd="3" presId="urn:microsoft.com/office/officeart/2005/8/layout/hList6"/>
    <dgm:cxn modelId="{632E6910-EECE-D448-9FEF-FBBA110A7D6B}" type="presOf" srcId="{831BB149-51DA-FC44-A9A9-A7806C77954B}" destId="{E0E7CC96-73A8-1845-A846-F0E061F81AD4}" srcOrd="0" destOrd="2" presId="urn:microsoft.com/office/officeart/2005/8/layout/hList6"/>
    <dgm:cxn modelId="{1B1D9089-71F7-8641-BA0B-F0C73DF5F53A}" srcId="{729EBE8E-8265-F942-9EA4-4A863529AD37}" destId="{8CEE9B28-C0ED-044C-9FE3-DD97B4238896}" srcOrd="2" destOrd="0" parTransId="{A1BC5E56-0371-EE49-8DF1-383F6724AB30}" sibTransId="{156B50C8-1BAA-5946-947E-175C77FA336E}"/>
    <dgm:cxn modelId="{B1E3CE5C-36DF-9C47-9374-AB7239A73221}" srcId="{729EBE8E-8265-F942-9EA4-4A863529AD37}" destId="{9C0EB256-BB7A-B84F-A1F8-D592E036C72A}" srcOrd="1" destOrd="0" parTransId="{B42DAEAB-26BC-7E49-B899-52E41B2CFF92}" sibTransId="{3C9210FB-4C59-174E-ABBB-B28BC71B2E50}"/>
    <dgm:cxn modelId="{0D8185B3-AC31-4840-A159-745DF2F1CD01}" srcId="{AA259A1B-6FB7-6946-B47E-72259AD12380}" destId="{729EBE8E-8265-F942-9EA4-4A863529AD37}" srcOrd="1" destOrd="0" parTransId="{CF6B5CED-2797-3A46-A313-686475F54AD8}" sibTransId="{29CB775B-296A-9947-A9EE-FA876538AC79}"/>
    <dgm:cxn modelId="{5B8F8326-61B2-0545-B6BE-E3AAF6A99B26}" srcId="{4051FFFE-618C-884F-A25A-C2FCA2C3BB9F}" destId="{285E48D0-1035-544A-9757-884C33B13E43}" srcOrd="1" destOrd="0" parTransId="{CF2529BE-D159-7446-8F01-5DF60FD15E66}" sibTransId="{4599211F-200C-EE42-A16E-B6D75FEBE20B}"/>
    <dgm:cxn modelId="{773C100A-2DA5-BB41-A9E3-F9FCAFEB744E}" type="presOf" srcId="{729EBE8E-8265-F942-9EA4-4A863529AD37}" destId="{17B2351B-B7E0-AA48-9726-A02C8BC73DCA}" srcOrd="0" destOrd="0" presId="urn:microsoft.com/office/officeart/2005/8/layout/hList6"/>
    <dgm:cxn modelId="{7BF8BC05-71A5-8F4F-9E61-E1B329310D87}" type="presOf" srcId="{73E31F96-A7CD-B744-B317-F451972F52A3}" destId="{E0E7CC96-73A8-1845-A846-F0E061F81AD4}" srcOrd="0" destOrd="0" presId="urn:microsoft.com/office/officeart/2005/8/layout/hList6"/>
    <dgm:cxn modelId="{4B88BEB5-7191-6A4D-AE28-CDCCAE501998}" srcId="{4051FFFE-618C-884F-A25A-C2FCA2C3BB9F}" destId="{A5CD696B-59C0-EC49-894E-2F88EF773CEC}" srcOrd="2" destOrd="0" parTransId="{B1092E35-1EDD-4B4B-BC04-EB4159845378}" sibTransId="{4C6EA245-D7BE-654E-85BA-25459574F5EE}"/>
    <dgm:cxn modelId="{5C424273-245F-5744-BDFF-9E2BF383EE9C}" srcId="{73E31F96-A7CD-B744-B317-F451972F52A3}" destId="{831BB149-51DA-FC44-A9A9-A7806C77954B}" srcOrd="1" destOrd="0" parTransId="{35036587-E49F-F846-8260-2533D45FE2AA}" sibTransId="{F89ED575-1802-8248-B221-F8F6BDE9BD84}"/>
    <dgm:cxn modelId="{A6B4B40A-361E-FD42-AC44-F34BF543604C}" type="presOf" srcId="{D21CEA48-F03B-D947-8E82-9C23851A7962}" destId="{E967EDDE-5687-7547-B963-E970775F0D08}" srcOrd="0" destOrd="1" presId="urn:microsoft.com/office/officeart/2005/8/layout/hList6"/>
    <dgm:cxn modelId="{109B20D8-9944-4A44-997D-F7E4909BF119}" type="presOf" srcId="{AA259A1B-6FB7-6946-B47E-72259AD12380}" destId="{A43FA7AE-CE64-D445-8EAC-29F8D19D1CA3}" srcOrd="0" destOrd="0" presId="urn:microsoft.com/office/officeart/2005/8/layout/hList6"/>
    <dgm:cxn modelId="{8B533589-6B6F-9847-8E8B-4057778929A2}" type="presOf" srcId="{8CEE9B28-C0ED-044C-9FE3-DD97B4238896}" destId="{17B2351B-B7E0-AA48-9726-A02C8BC73DCA}" srcOrd="0" destOrd="3" presId="urn:microsoft.com/office/officeart/2005/8/layout/hList6"/>
    <dgm:cxn modelId="{DECA3ED0-9052-3B46-8CFC-4DBAB5CB527C}" type="presOf" srcId="{E14F85C6-CF4D-8947-8E82-8263CCF36203}" destId="{17B2351B-B7E0-AA48-9726-A02C8BC73DCA}" srcOrd="0" destOrd="1" presId="urn:microsoft.com/office/officeart/2005/8/layout/hList6"/>
    <dgm:cxn modelId="{B9D64BCF-F9FF-E947-9606-86416B1EE34A}" type="presOf" srcId="{A5CD696B-59C0-EC49-894E-2F88EF773CEC}" destId="{E967EDDE-5687-7547-B963-E970775F0D08}" srcOrd="0" destOrd="3" presId="urn:microsoft.com/office/officeart/2005/8/layout/hList6"/>
    <dgm:cxn modelId="{8CF4A54C-267E-114F-8980-A07A397696DF}" srcId="{AA259A1B-6FB7-6946-B47E-72259AD12380}" destId="{4051FFFE-618C-884F-A25A-C2FCA2C3BB9F}" srcOrd="0" destOrd="0" parTransId="{34DD723A-15ED-3D47-B46B-1C82FF24F438}" sibTransId="{4722FA23-38F2-304B-961A-A244140476EB}"/>
    <dgm:cxn modelId="{201650CA-FC3A-2344-A031-E714B8CC663A}" srcId="{729EBE8E-8265-F942-9EA4-4A863529AD37}" destId="{E14F85C6-CF4D-8947-8E82-8263CCF36203}" srcOrd="0" destOrd="0" parTransId="{490DA47D-430E-2242-8D32-78D95CF85AE3}" sibTransId="{A2F81988-585A-F041-9B04-E481225A8425}"/>
    <dgm:cxn modelId="{F8A95390-B459-8342-BEF5-A110039039B6}" type="presOf" srcId="{285E48D0-1035-544A-9757-884C33B13E43}" destId="{E967EDDE-5687-7547-B963-E970775F0D08}" srcOrd="0" destOrd="2" presId="urn:microsoft.com/office/officeart/2005/8/layout/hList6"/>
    <dgm:cxn modelId="{1F0F72F4-48BC-9546-A36F-EE8ACFFC4139}" srcId="{AA259A1B-6FB7-6946-B47E-72259AD12380}" destId="{73E31F96-A7CD-B744-B317-F451972F52A3}" srcOrd="2" destOrd="0" parTransId="{02A33B41-08DA-CC4F-93F0-0038E66E8F53}" sibTransId="{78AA85D6-6BA8-1348-B7DE-D161E276432E}"/>
    <dgm:cxn modelId="{EC9EEF6C-68D9-ED45-B128-F288E7A34FE5}" type="presOf" srcId="{4051FFFE-618C-884F-A25A-C2FCA2C3BB9F}" destId="{E967EDDE-5687-7547-B963-E970775F0D08}" srcOrd="0" destOrd="0" presId="urn:microsoft.com/office/officeart/2005/8/layout/hList6"/>
    <dgm:cxn modelId="{3B318076-1BAA-724C-995A-36AE8648198F}" srcId="{73E31F96-A7CD-B744-B317-F451972F52A3}" destId="{4BA3E1C9-46F4-714A-9E7E-BC929A09BFF2}" srcOrd="0" destOrd="0" parTransId="{DDFDA569-C41B-D949-8BB8-A7E10B69FF31}" sibTransId="{2B016570-B66F-E446-A0E4-89DC080F0428}"/>
    <dgm:cxn modelId="{A4844A1B-8993-EF48-B44B-96292EEC62D6}" srcId="{73E31F96-A7CD-B744-B317-F451972F52A3}" destId="{50407697-8A23-0243-9037-9584DE082692}" srcOrd="2" destOrd="0" parTransId="{9423505C-E08C-0942-92CD-C0A27A9B745C}" sibTransId="{6B21B396-18B9-3042-AB24-F0DE02954A90}"/>
    <dgm:cxn modelId="{17D7D952-1318-B945-896F-4542DD8DBDD9}" srcId="{4051FFFE-618C-884F-A25A-C2FCA2C3BB9F}" destId="{D21CEA48-F03B-D947-8E82-9C23851A7962}" srcOrd="0" destOrd="0" parTransId="{EF7A0193-4C57-A44C-8EAC-F971F8342F2D}" sibTransId="{1F849323-1F72-4C4F-B82E-59632BCDF3D3}"/>
    <dgm:cxn modelId="{9A4B12F6-8607-0E42-875E-A74A9A936679}" type="presOf" srcId="{9C0EB256-BB7A-B84F-A1F8-D592E036C72A}" destId="{17B2351B-B7E0-AA48-9726-A02C8BC73DCA}" srcOrd="0" destOrd="2" presId="urn:microsoft.com/office/officeart/2005/8/layout/hList6"/>
    <dgm:cxn modelId="{2BDA506B-BE12-2D4A-9544-565CAC0F42CE}" type="presParOf" srcId="{A43FA7AE-CE64-D445-8EAC-29F8D19D1CA3}" destId="{E967EDDE-5687-7547-B963-E970775F0D08}" srcOrd="0" destOrd="0" presId="urn:microsoft.com/office/officeart/2005/8/layout/hList6"/>
    <dgm:cxn modelId="{84E39EC2-0A13-7E42-9AFE-BC82D2DF5AA3}" type="presParOf" srcId="{A43FA7AE-CE64-D445-8EAC-29F8D19D1CA3}" destId="{0553667F-9C8C-EB47-A68A-85B7206F191E}" srcOrd="1" destOrd="0" presId="urn:microsoft.com/office/officeart/2005/8/layout/hList6"/>
    <dgm:cxn modelId="{7D3AE09C-96DC-974E-A448-E9F3F0C0977C}" type="presParOf" srcId="{A43FA7AE-CE64-D445-8EAC-29F8D19D1CA3}" destId="{17B2351B-B7E0-AA48-9726-A02C8BC73DCA}" srcOrd="2" destOrd="0" presId="urn:microsoft.com/office/officeart/2005/8/layout/hList6"/>
    <dgm:cxn modelId="{5E092215-17AC-3440-A39D-CB97E188DABE}" type="presParOf" srcId="{A43FA7AE-CE64-D445-8EAC-29F8D19D1CA3}" destId="{2750C02F-ACFC-954D-B485-F7A3FF75CDD6}" srcOrd="3" destOrd="0" presId="urn:microsoft.com/office/officeart/2005/8/layout/hList6"/>
    <dgm:cxn modelId="{AFCAC7F0-FB9E-1B4A-BBCD-C11F8AD52F85}" type="presParOf" srcId="{A43FA7AE-CE64-D445-8EAC-29F8D19D1CA3}" destId="{E0E7CC96-73A8-1845-A846-F0E061F81AD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7EDDE-5687-7547-B963-E970775F0D08}">
      <dsp:nvSpPr>
        <dsp:cNvPr id="0" name=""/>
        <dsp:cNvSpPr/>
      </dsp:nvSpPr>
      <dsp:spPr>
        <a:xfrm rot="16200000">
          <a:off x="-803025" y="803945"/>
          <a:ext cx="4000983" cy="2393091"/>
        </a:xfrm>
        <a:prstGeom prst="flowChartManualOperation">
          <a:avLst/>
        </a:prstGeom>
        <a:solidFill>
          <a:srgbClr val="6DDAEA">
            <a:alpha val="2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1440"/>
            </a:spcAft>
          </a:pPr>
          <a:r>
            <a:rPr lang="fr-FR" sz="2000" b="1" kern="1200" noProof="0" dirty="0" smtClean="0">
              <a:solidFill>
                <a:schemeClr val="bg2"/>
              </a:solidFill>
              <a:latin typeface="Calibri"/>
              <a:cs typeface="Calibri"/>
            </a:rPr>
            <a:t>Acquisition &amp; répartition de la clientèle</a:t>
          </a:r>
          <a:endParaRPr lang="en-US" sz="2000" b="1" kern="1200" noProof="0" dirty="0">
            <a:solidFill>
              <a:schemeClr val="bg2"/>
            </a:solidFill>
            <a:latin typeface="Calibri"/>
            <a:cs typeface="Calibri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Propension</a:t>
          </a:r>
          <a:r>
            <a:rPr lang="en-US" sz="1900" kern="12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 à </a:t>
          </a:r>
          <a:r>
            <a:rPr lang="en-US" sz="1900" kern="12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souscrire</a:t>
          </a:r>
          <a:r>
            <a:rPr lang="en-US" sz="1900" kern="12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 à </a:t>
          </a:r>
          <a:r>
            <a:rPr lang="en-US" sz="1900" kern="12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l’offre</a:t>
          </a:r>
          <a:endParaRPr lang="en-US" sz="1900" kern="1200" noProof="0" dirty="0">
            <a:solidFill>
              <a:schemeClr val="bg2"/>
            </a:solidFill>
            <a:effectLst/>
            <a:latin typeface="Calibri"/>
            <a:cs typeface="Calibri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Propension</a:t>
          </a:r>
          <a:r>
            <a:rPr lang="en-US" sz="1900" kern="12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 à payer</a:t>
          </a:r>
          <a:endParaRPr lang="en-US" sz="1900" kern="1200" noProof="0" dirty="0">
            <a:solidFill>
              <a:schemeClr val="bg2"/>
            </a:solidFill>
            <a:effectLst/>
            <a:latin typeface="Calibri"/>
            <a:cs typeface="Calibri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Résultat</a:t>
          </a:r>
          <a:r>
            <a:rPr lang="en-US" sz="1900" kern="12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 : </a:t>
          </a:r>
          <a:r>
            <a:rPr lang="en-US" sz="1900" kern="12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réduction</a:t>
          </a:r>
          <a:r>
            <a:rPr lang="en-US" sz="1900" kern="12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 des </a:t>
          </a:r>
          <a:r>
            <a:rPr lang="en-US" sz="1900" kern="12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coûts</a:t>
          </a:r>
          <a:r>
            <a:rPr lang="en-US" sz="1900" kern="12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 </a:t>
          </a:r>
          <a:r>
            <a:rPr lang="en-US" sz="1900" kern="12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d’acquisition</a:t>
          </a:r>
          <a:endParaRPr lang="en-US" sz="1900" kern="1200" noProof="0" dirty="0">
            <a:solidFill>
              <a:schemeClr val="bg2"/>
            </a:solidFill>
            <a:effectLst/>
            <a:latin typeface="Calibri"/>
            <a:cs typeface="Calibri"/>
          </a:endParaRPr>
        </a:p>
      </dsp:txBody>
      <dsp:txXfrm rot="5400000">
        <a:off x="921" y="800196"/>
        <a:ext cx="2393091" cy="2400589"/>
      </dsp:txXfrm>
    </dsp:sp>
    <dsp:sp modelId="{17B2351B-B7E0-AA48-9726-A02C8BC73DCA}">
      <dsp:nvSpPr>
        <dsp:cNvPr id="0" name=""/>
        <dsp:cNvSpPr/>
      </dsp:nvSpPr>
      <dsp:spPr>
        <a:xfrm rot="16200000">
          <a:off x="1769548" y="803945"/>
          <a:ext cx="4000983" cy="2393091"/>
        </a:xfrm>
        <a:prstGeom prst="flowChartManualOperation">
          <a:avLst/>
        </a:prstGeom>
        <a:solidFill>
          <a:srgbClr val="6DDAEA">
            <a:alpha val="2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>
              <a:solidFill>
                <a:schemeClr val="bg2"/>
              </a:solidFill>
              <a:latin typeface="Calibri"/>
              <a:cs typeface="Calibri"/>
            </a:rPr>
            <a:t>Conception du </a:t>
          </a:r>
          <a:r>
            <a:rPr lang="en-US" sz="2000" b="1" kern="1200" noProof="0" dirty="0" err="1" smtClean="0">
              <a:solidFill>
                <a:schemeClr val="bg2"/>
              </a:solidFill>
              <a:latin typeface="Calibri"/>
              <a:cs typeface="Calibri"/>
            </a:rPr>
            <a:t>produit</a:t>
          </a:r>
          <a:endParaRPr lang="en-US" sz="2000" b="1" kern="1200" noProof="0" dirty="0">
            <a:solidFill>
              <a:schemeClr val="bg2"/>
            </a:solidFill>
            <a:latin typeface="Calibri"/>
            <a:cs typeface="Calibri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Adaptation du </a:t>
          </a:r>
          <a:r>
            <a:rPr lang="en-US" sz="2000" kern="12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produit</a:t>
          </a:r>
          <a:endParaRPr lang="en-US" sz="2000" kern="1200" noProof="0" dirty="0">
            <a:solidFill>
              <a:schemeClr val="bg2"/>
            </a:solidFill>
            <a:effectLst/>
            <a:latin typeface="Calibri"/>
            <a:cs typeface="Calibri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Préférences</a:t>
          </a:r>
          <a:r>
            <a:rPr lang="en-US" sz="2000" kern="12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 </a:t>
          </a:r>
          <a:r>
            <a:rPr lang="en-US" sz="2000" kern="12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identifiées</a:t>
          </a:r>
          <a:r>
            <a:rPr lang="en-US" sz="2000" kern="12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 via les </a:t>
          </a:r>
          <a:r>
            <a:rPr lang="en-US" sz="2000" kern="12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réseaux</a:t>
          </a:r>
          <a:r>
            <a:rPr lang="en-US" sz="2000" kern="12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 </a:t>
          </a:r>
          <a:r>
            <a:rPr lang="en-US" sz="2000" kern="12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sociaux</a:t>
          </a:r>
          <a:endParaRPr lang="en-US" sz="2000" kern="1200" noProof="0" dirty="0">
            <a:solidFill>
              <a:schemeClr val="bg2"/>
            </a:solidFill>
            <a:effectLst/>
            <a:latin typeface="Calibri"/>
            <a:cs typeface="Calibri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Prix </a:t>
          </a:r>
          <a:r>
            <a:rPr lang="en-US" sz="2000" kern="12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abordable</a:t>
          </a:r>
          <a:endParaRPr lang="en-US" sz="2000" kern="1200" noProof="0" dirty="0">
            <a:solidFill>
              <a:schemeClr val="bg2"/>
            </a:solidFill>
            <a:effectLst/>
            <a:latin typeface="Calibri"/>
            <a:cs typeface="Calibri"/>
          </a:endParaRPr>
        </a:p>
      </dsp:txBody>
      <dsp:txXfrm rot="5400000">
        <a:off x="2573494" y="800196"/>
        <a:ext cx="2393091" cy="2400589"/>
      </dsp:txXfrm>
    </dsp:sp>
    <dsp:sp modelId="{E0E7CC96-73A8-1845-A846-F0E061F81AD4}">
      <dsp:nvSpPr>
        <dsp:cNvPr id="0" name=""/>
        <dsp:cNvSpPr/>
      </dsp:nvSpPr>
      <dsp:spPr>
        <a:xfrm rot="16200000">
          <a:off x="4342121" y="803945"/>
          <a:ext cx="4000983" cy="2393091"/>
        </a:xfrm>
        <a:prstGeom prst="flowChartManualOperation">
          <a:avLst/>
        </a:prstGeom>
        <a:solidFill>
          <a:srgbClr val="6DDAEA">
            <a:alpha val="2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err="1" smtClean="0">
              <a:solidFill>
                <a:schemeClr val="bg2"/>
              </a:solidFill>
              <a:latin typeface="Calibri"/>
              <a:cs typeface="Calibri"/>
            </a:rPr>
            <a:t>Gestion</a:t>
          </a:r>
          <a:r>
            <a:rPr lang="en-US" sz="2000" b="1" kern="1200" noProof="0" dirty="0" smtClean="0">
              <a:solidFill>
                <a:schemeClr val="bg2"/>
              </a:solidFill>
              <a:latin typeface="Calibri"/>
              <a:cs typeface="Calibri"/>
            </a:rPr>
            <a:t> de la </a:t>
          </a:r>
          <a:r>
            <a:rPr lang="en-US" sz="2000" b="1" kern="1200" noProof="0" dirty="0" err="1" smtClean="0">
              <a:solidFill>
                <a:schemeClr val="bg2"/>
              </a:solidFill>
              <a:latin typeface="Calibri"/>
              <a:cs typeface="Calibri"/>
            </a:rPr>
            <a:t>clientèle</a:t>
          </a:r>
          <a:endParaRPr lang="en-US" sz="2000" b="1" kern="1200" noProof="0" dirty="0">
            <a:solidFill>
              <a:schemeClr val="bg2"/>
            </a:solidFill>
            <a:latin typeface="Calibri"/>
            <a:cs typeface="Calibri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Modélisation</a:t>
          </a:r>
          <a:r>
            <a:rPr lang="en-US" sz="1900" kern="12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 des </a:t>
          </a:r>
          <a:r>
            <a:rPr lang="en-US" sz="1900" kern="12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risques</a:t>
          </a:r>
          <a:endParaRPr lang="en-US" sz="1900" kern="1200" noProof="0" dirty="0">
            <a:solidFill>
              <a:schemeClr val="bg2"/>
            </a:solidFill>
            <a:effectLst/>
            <a:latin typeface="Calibri"/>
            <a:cs typeface="Calibri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Tarification</a:t>
          </a:r>
          <a:r>
            <a:rPr lang="en-US" sz="1900" kern="12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 </a:t>
          </a:r>
          <a:r>
            <a:rPr lang="en-US" sz="1900" kern="12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basée</a:t>
          </a:r>
          <a:r>
            <a:rPr lang="en-US" sz="1900" kern="12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 </a:t>
          </a:r>
          <a:r>
            <a:rPr lang="en-US" sz="1900" kern="12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sur</a:t>
          </a:r>
          <a:r>
            <a:rPr lang="en-US" sz="1900" kern="12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 les </a:t>
          </a:r>
          <a:r>
            <a:rPr lang="en-US" sz="1900" kern="12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risques</a:t>
          </a:r>
          <a:endParaRPr lang="en-US" sz="1900" kern="1200" noProof="0" dirty="0">
            <a:solidFill>
              <a:schemeClr val="bg2"/>
            </a:solidFill>
            <a:effectLst/>
            <a:latin typeface="Calibri"/>
            <a:cs typeface="Calibri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Estimation </a:t>
          </a:r>
          <a:r>
            <a:rPr lang="en-US" sz="1900" kern="12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avancée</a:t>
          </a:r>
          <a:r>
            <a:rPr lang="en-US" sz="1900" kern="12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 de la </a:t>
          </a:r>
          <a:r>
            <a:rPr lang="en-US" sz="1900" kern="12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fraude</a:t>
          </a:r>
          <a:r>
            <a:rPr lang="en-US" sz="1900" kern="12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 (</a:t>
          </a:r>
          <a:r>
            <a:rPr lang="en-US" sz="1900" kern="12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profilage</a:t>
          </a:r>
          <a:r>
            <a:rPr lang="en-US" sz="1900" kern="12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, </a:t>
          </a:r>
          <a:r>
            <a:rPr lang="en-US" sz="1900" kern="1200" noProof="0" dirty="0" err="1" smtClean="0">
              <a:solidFill>
                <a:schemeClr val="bg2"/>
              </a:solidFill>
              <a:effectLst/>
              <a:latin typeface="Calibri"/>
              <a:cs typeface="Calibri"/>
            </a:rPr>
            <a:t>prédiction</a:t>
          </a:r>
          <a:r>
            <a:rPr lang="en-US" sz="1900" kern="12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)</a:t>
          </a:r>
          <a:endParaRPr lang="en-US" sz="1900" kern="1200" noProof="0" dirty="0">
            <a:solidFill>
              <a:schemeClr val="bg2"/>
            </a:solidFill>
            <a:effectLst/>
            <a:latin typeface="Calibri"/>
            <a:cs typeface="Calibri"/>
          </a:endParaRPr>
        </a:p>
      </dsp:txBody>
      <dsp:txXfrm rot="5400000">
        <a:off x="5146067" y="800196"/>
        <a:ext cx="2393091" cy="2400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6" tIns="45647" rIns="91296" bIns="4564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31" y="1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6" tIns="45647" rIns="91296" bIns="4564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750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6" tIns="45647" rIns="91296" bIns="4564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31" y="9429750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6" tIns="45647" rIns="91296" bIns="4564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fld id="{249BD9B2-F0DF-487A-AB3C-BC01619580C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659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6" tIns="45647" rIns="91296" bIns="4564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31" y="1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6" tIns="45647" rIns="91296" bIns="4564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05" y="4714875"/>
            <a:ext cx="4983666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6" tIns="45647" rIns="91296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750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6" tIns="45647" rIns="91296" bIns="4564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31" y="9429750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6" tIns="45647" rIns="91296" bIns="4564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fld id="{F6A30806-9165-40A3-BC33-DFDBD83FA29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9151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BE90FC-1A50-4CAA-B7FC-9737130B377D}" type="slidenum">
              <a:rPr lang="de-DE" smtClean="0">
                <a:latin typeface="Arial" pitchFamily="34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006" y="4714875"/>
            <a:ext cx="5004721" cy="4913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40000"/>
              </a:spcBef>
            </a:pPr>
            <a:endParaRPr lang="de-DE" sz="100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027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30806-9165-40A3-BC33-DFDBD83FA294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2785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PAP: </a:t>
            </a:r>
            <a:r>
              <a:rPr lang="en-US" dirty="0" err="1" smtClean="0"/>
              <a:t>propension</a:t>
            </a:r>
            <a:r>
              <a:rPr lang="en-US" dirty="0" smtClean="0"/>
              <a:t> à payer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30806-9165-40A3-BC33-DFDBD83FA294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0574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30806-9165-40A3-BC33-DFDBD83FA294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2871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Développer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vision du client à 360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degrés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30806-9165-40A3-BC33-DFDBD83FA294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5904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werde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erklären</a:t>
            </a:r>
            <a:r>
              <a:rPr lang="en-US" dirty="0" smtClean="0"/>
              <a:t>, </a:t>
            </a:r>
            <a:r>
              <a:rPr lang="en-US" dirty="0" err="1" smtClean="0"/>
              <a:t>wie</a:t>
            </a:r>
            <a:r>
              <a:rPr lang="en-US" dirty="0" smtClean="0"/>
              <a:t> dies </a:t>
            </a:r>
            <a:r>
              <a:rPr lang="en-US" dirty="0" err="1" smtClean="0"/>
              <a:t>traditionellerweise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reguliert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wird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welche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Probleme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gibt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mit</a:t>
            </a:r>
            <a:r>
              <a:rPr lang="en-US" baseline="0" dirty="0" smtClean="0"/>
              <a:t> den </a:t>
            </a:r>
            <a:r>
              <a:rPr lang="en-US" baseline="0" dirty="0" err="1" smtClean="0"/>
              <a:t>neuen</a:t>
            </a:r>
            <a:r>
              <a:rPr lang="en-US" baseline="0" dirty="0" smtClean="0"/>
              <a:t> TSP </a:t>
            </a:r>
            <a:r>
              <a:rPr lang="en-US" baseline="0" dirty="0" err="1" smtClean="0"/>
              <a:t>Strukturen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wenn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eine</a:t>
            </a:r>
            <a:r>
              <a:rPr lang="en-US" baseline="0" dirty="0" smtClean="0"/>
              <a:t> MNO mobile insurance </a:t>
            </a:r>
            <a:r>
              <a:rPr lang="en-US" baseline="0" dirty="0" err="1" smtClean="0"/>
              <a:t>anbietet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30806-9165-40A3-BC33-DFDBD83FA294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1301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30806-9165-40A3-BC33-DFDBD83FA294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0198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30806-9165-40A3-BC33-DFDBD83FA294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2836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45784F1-432D-48A5-B194-112949DB6EE9}" type="slidenum">
              <a:rPr lang="de-DE" altLang="en-US" sz="1200" smtClean="0"/>
              <a:pPr/>
              <a:t>17</a:t>
            </a:fld>
            <a:endParaRPr lang="de-DE" altLang="en-US" sz="12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5005387" cy="4913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40000"/>
              </a:spcBef>
            </a:pPr>
            <a:endParaRPr lang="en-US" altLang="en-US" sz="100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30806-9165-40A3-BC33-DFDBD83FA294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9658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30806-9165-40A3-BC33-DFDBD83FA294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2785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err="1" smtClean="0"/>
              <a:t>Gestion</a:t>
            </a:r>
            <a:r>
              <a:rPr lang="en-GB" b="0" dirty="0" smtClean="0"/>
              <a:t> des polices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/>
              <a:t>Service à la </a:t>
            </a:r>
            <a:r>
              <a:rPr lang="en-GB" b="0" dirty="0" err="1" smtClean="0"/>
              <a:t>clientèle</a:t>
            </a:r>
            <a:endParaRPr lang="en-GB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err="1" smtClean="0"/>
              <a:t>Paiement</a:t>
            </a:r>
            <a:r>
              <a:rPr lang="en-GB" b="0" dirty="0" smtClean="0"/>
              <a:t> des </a:t>
            </a:r>
            <a:r>
              <a:rPr lang="en-GB" b="0" dirty="0" err="1" smtClean="0"/>
              <a:t>prestations</a:t>
            </a:r>
            <a:endParaRPr lang="en-GB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err="1" smtClean="0"/>
              <a:t>Collecte</a:t>
            </a:r>
            <a:r>
              <a:rPr lang="en-GB" b="0" dirty="0" smtClean="0"/>
              <a:t> des primes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err="1" smtClean="0"/>
              <a:t>Demande</a:t>
            </a:r>
            <a:r>
              <a:rPr lang="en-GB" b="0" dirty="0" smtClean="0"/>
              <a:t> </a:t>
            </a:r>
            <a:r>
              <a:rPr lang="en-GB" b="0" dirty="0" err="1" smtClean="0"/>
              <a:t>d’adhésion</a:t>
            </a:r>
            <a:r>
              <a:rPr lang="en-GB" b="0" dirty="0" smtClean="0"/>
              <a:t>/Inscription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/>
              <a:t>Marketing/</a:t>
            </a:r>
            <a:r>
              <a:rPr lang="en-GB" b="0" dirty="0" err="1" smtClean="0"/>
              <a:t>éducation</a:t>
            </a:r>
            <a:endParaRPr lang="en-GB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err="1" smtClean="0"/>
              <a:t>Amérique</a:t>
            </a:r>
            <a:r>
              <a:rPr lang="en-GB" b="0" dirty="0" smtClean="0"/>
              <a:t> </a:t>
            </a:r>
            <a:r>
              <a:rPr lang="en-GB" b="0" dirty="0" err="1" smtClean="0"/>
              <a:t>latine</a:t>
            </a:r>
            <a:r>
              <a:rPr lang="en-GB" b="0" dirty="0" smtClean="0"/>
              <a:t> et </a:t>
            </a:r>
            <a:r>
              <a:rPr lang="en-GB" b="0" dirty="0" err="1" smtClean="0"/>
              <a:t>Caraïbes</a:t>
            </a:r>
            <a:r>
              <a:rPr lang="en-GB" b="0" dirty="0" smtClean="0"/>
              <a:t> (</a:t>
            </a:r>
            <a:r>
              <a:rPr lang="en-GB" b="0" dirty="0" err="1" smtClean="0"/>
              <a:t>ALC</a:t>
            </a:r>
            <a:r>
              <a:rPr lang="en-GB" b="0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err="1" smtClean="0"/>
              <a:t>Afrique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1EACF-9856-4190-9DBD-C0C76A5890A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314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1EACF-9856-4190-9DBD-C0C76A5890A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314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b="1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32" charset="-128"/>
                <a:cs typeface="+mn-cs"/>
              </a:rPr>
              <a:t>Croissance</a:t>
            </a:r>
            <a:r>
              <a:rPr lang="en-US" sz="800" b="1" u="none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-32" charset="-128"/>
                <a:cs typeface="+mn-cs"/>
              </a:rPr>
              <a:t> de la micro-assurance</a:t>
            </a:r>
          </a:p>
          <a:p>
            <a:r>
              <a:rPr lang="en-US" sz="800" u="none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-32" charset="-128"/>
                <a:cs typeface="+mn-cs"/>
              </a:rPr>
              <a:t>En millions de clients</a:t>
            </a:r>
          </a:p>
          <a:p>
            <a:endParaRPr lang="en-US" sz="1000" u="none" kern="1200" baseline="0" dirty="0" smtClean="0">
              <a:solidFill>
                <a:schemeClr val="tx1"/>
              </a:solidFill>
              <a:effectLst/>
              <a:latin typeface="+mn-lt"/>
              <a:ea typeface="ＭＳ Ｐゴシック" pitchFamily="-32" charset="-128"/>
              <a:cs typeface="+mn-cs"/>
            </a:endParaRPr>
          </a:p>
          <a:p>
            <a:r>
              <a:rPr lang="en-US" sz="1000" b="1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32" charset="-128"/>
                <a:cs typeface="+mn-cs"/>
              </a:rPr>
              <a:t>Taux</a:t>
            </a:r>
            <a:r>
              <a:rPr lang="en-US" sz="1000" b="1" u="none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-32" charset="-128"/>
                <a:cs typeface="+mn-cs"/>
              </a:rPr>
              <a:t> de </a:t>
            </a:r>
            <a:r>
              <a:rPr lang="en-US" sz="1000" b="1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32" charset="-128"/>
                <a:cs typeface="+mn-cs"/>
              </a:rPr>
              <a:t>croissance</a:t>
            </a:r>
            <a:r>
              <a:rPr lang="en-US" sz="1000" b="1" u="none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-32" charset="-128"/>
                <a:cs typeface="+mn-cs"/>
              </a:rPr>
              <a:t> </a:t>
            </a:r>
            <a:r>
              <a:rPr lang="en-US" sz="1000" b="1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32" charset="-128"/>
                <a:cs typeface="+mn-cs"/>
              </a:rPr>
              <a:t>annuels</a:t>
            </a:r>
            <a:endParaRPr lang="en-US" sz="1000" b="1" u="none" kern="1200" baseline="0" dirty="0" smtClean="0">
              <a:solidFill>
                <a:schemeClr val="tx1"/>
              </a:solidFill>
              <a:effectLst/>
              <a:latin typeface="+mn-lt"/>
              <a:ea typeface="ＭＳ Ｐゴシック" pitchFamily="-32" charset="-128"/>
              <a:cs typeface="+mn-cs"/>
            </a:endParaRPr>
          </a:p>
          <a:p>
            <a:endParaRPr lang="en-US" sz="1000" b="1" u="none" kern="1200" baseline="0" dirty="0" smtClean="0">
              <a:solidFill>
                <a:schemeClr val="tx1"/>
              </a:solidFill>
              <a:effectLst/>
              <a:latin typeface="+mn-lt"/>
              <a:ea typeface="ＭＳ Ｐゴシック" pitchFamily="-32" charset="-128"/>
              <a:cs typeface="+mn-cs"/>
            </a:endParaRPr>
          </a:p>
          <a:p>
            <a:r>
              <a:rPr lang="en-US" sz="100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32" charset="-128"/>
                <a:cs typeface="+mn-cs"/>
              </a:rPr>
              <a:t>Marchés</a:t>
            </a:r>
            <a:r>
              <a:rPr lang="en-US" sz="1000" u="none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-32" charset="-128"/>
                <a:cs typeface="+mn-cs"/>
              </a:rPr>
              <a:t> </a:t>
            </a:r>
            <a:r>
              <a:rPr lang="en-US" sz="100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32" charset="-128"/>
                <a:cs typeface="+mn-cs"/>
              </a:rPr>
              <a:t>d’assurance</a:t>
            </a:r>
            <a:r>
              <a:rPr lang="en-US" sz="1000" u="none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-32" charset="-128"/>
                <a:cs typeface="+mn-cs"/>
              </a:rPr>
              <a:t> matures</a:t>
            </a:r>
          </a:p>
          <a:p>
            <a:r>
              <a:rPr lang="en-US" sz="100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32" charset="-128"/>
                <a:cs typeface="+mn-cs"/>
              </a:rPr>
              <a:t>Revenus</a:t>
            </a:r>
            <a:r>
              <a:rPr lang="en-US" sz="1000" u="none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-32" charset="-128"/>
                <a:cs typeface="+mn-cs"/>
              </a:rPr>
              <a:t> des </a:t>
            </a:r>
            <a:r>
              <a:rPr lang="en-US" sz="100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32" charset="-128"/>
                <a:cs typeface="+mn-cs"/>
              </a:rPr>
              <a:t>opérateurs</a:t>
            </a:r>
            <a:r>
              <a:rPr lang="en-US" sz="1000" u="none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-32" charset="-128"/>
                <a:cs typeface="+mn-cs"/>
              </a:rPr>
              <a:t> mobiles</a:t>
            </a:r>
          </a:p>
          <a:p>
            <a:r>
              <a:rPr lang="en-US" sz="100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32" charset="-128"/>
                <a:cs typeface="+mn-cs"/>
              </a:rPr>
              <a:t>Marchés</a:t>
            </a:r>
            <a:r>
              <a:rPr lang="en-US" sz="1000" u="none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-32" charset="-128"/>
                <a:cs typeface="+mn-cs"/>
              </a:rPr>
              <a:t> </a:t>
            </a:r>
            <a:r>
              <a:rPr lang="en-US" sz="100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32" charset="-128"/>
                <a:cs typeface="+mn-cs"/>
              </a:rPr>
              <a:t>d’assurance</a:t>
            </a:r>
            <a:r>
              <a:rPr lang="en-US" sz="1000" u="none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-32" charset="-128"/>
                <a:cs typeface="+mn-cs"/>
              </a:rPr>
              <a:t> </a:t>
            </a:r>
            <a:r>
              <a:rPr lang="en-US" sz="100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32" charset="-128"/>
                <a:cs typeface="+mn-cs"/>
              </a:rPr>
              <a:t>émergents</a:t>
            </a:r>
            <a:endParaRPr lang="en-US" sz="1000" u="none" kern="1200" baseline="0" dirty="0" smtClean="0">
              <a:solidFill>
                <a:schemeClr val="tx1"/>
              </a:solidFill>
              <a:effectLst/>
              <a:latin typeface="+mn-lt"/>
              <a:ea typeface="ＭＳ Ｐゴシック" pitchFamily="-32" charset="-128"/>
              <a:cs typeface="+mn-cs"/>
            </a:endParaRPr>
          </a:p>
          <a:p>
            <a:r>
              <a:rPr lang="en-US" sz="1000" u="none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-32" charset="-128"/>
                <a:cs typeface="+mn-cs"/>
              </a:rPr>
              <a:t>Micro-assurance mobile</a:t>
            </a:r>
          </a:p>
          <a:p>
            <a:endParaRPr lang="en-US" sz="1000" u="none" kern="1200" baseline="0" dirty="0" smtClean="0">
              <a:solidFill>
                <a:schemeClr val="tx1"/>
              </a:solidFill>
              <a:effectLst/>
              <a:latin typeface="+mn-lt"/>
              <a:ea typeface="ＭＳ Ｐゴシック" pitchFamily="-32" charset="-128"/>
              <a:cs typeface="+mn-cs"/>
            </a:endParaRPr>
          </a:p>
          <a:p>
            <a:endParaRPr lang="de-DE" sz="1000" u="none" kern="1200" dirty="0" smtClean="0">
              <a:solidFill>
                <a:schemeClr val="tx1"/>
              </a:solidFill>
              <a:effectLst/>
              <a:latin typeface="+mn-lt"/>
              <a:ea typeface="ＭＳ Ｐゴシック" pitchFamily="-32" charset="-128"/>
              <a:cs typeface="+mn-cs"/>
            </a:endParaRPr>
          </a:p>
          <a:p>
            <a:endParaRPr lang="de-DE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F2CC-D2A1-4E66-AE6E-F971136394B1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5893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30806-9165-40A3-BC33-DFDBD83FA294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945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Survey of 6.900 consumers in 2016 in 24 countries (KPMG Report “Crossing the line: Staying on the right side of consumer privacy”)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CIGI/IPSOS</a:t>
            </a:r>
            <a:r>
              <a:rPr lang="en-US" sz="1200" baseline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survey of more than 24.000 Internet Users 16-64 across 24 countries – how concerned are you about your online privacy compared to one year ago.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30806-9165-40A3-BC33-DFDBD83FA294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945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30806-9165-40A3-BC33-DFDBD83FA294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94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914525" y="1112838"/>
            <a:ext cx="120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grpSp>
        <p:nvGrpSpPr>
          <p:cNvPr id="5" name="Gruppieren 21"/>
          <p:cNvGrpSpPr>
            <a:grpSpLocks/>
          </p:cNvGrpSpPr>
          <p:nvPr userDrawn="1"/>
        </p:nvGrpSpPr>
        <p:grpSpPr bwMode="auto">
          <a:xfrm>
            <a:off x="5573713" y="1524000"/>
            <a:ext cx="3582987" cy="5334000"/>
            <a:chOff x="5573713" y="1524000"/>
            <a:chExt cx="3582987" cy="5334000"/>
          </a:xfrm>
        </p:grpSpPr>
        <p:sp>
          <p:nvSpPr>
            <p:cNvPr id="6" name="Rectangle 36"/>
            <p:cNvSpPr>
              <a:spLocks noChangeArrowheads="1"/>
            </p:cNvSpPr>
            <p:nvPr userDrawn="1"/>
          </p:nvSpPr>
          <p:spPr bwMode="auto">
            <a:xfrm>
              <a:off x="8261350" y="5081588"/>
              <a:ext cx="895350" cy="884237"/>
            </a:xfrm>
            <a:prstGeom prst="rect">
              <a:avLst/>
            </a:prstGeom>
            <a:solidFill>
              <a:srgbClr val="593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400"/>
            </a:p>
          </p:txBody>
        </p:sp>
        <p:pic>
          <p:nvPicPr>
            <p:cNvPr id="7" name="Picture 19" descr="Health camp_klein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1350" y="4186238"/>
              <a:ext cx="8953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1" descr="Junge_Markt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1350" y="1524000"/>
              <a:ext cx="8953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2" descr="Jungs_Regenschirme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1350" y="5962650"/>
              <a:ext cx="8953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4" descr="Maenner_Boot_klein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0763" y="2408238"/>
              <a:ext cx="8953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5" descr="Tomaten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3713" y="5962650"/>
              <a:ext cx="8953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6" descr="Uganda 006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1350" y="3294063"/>
              <a:ext cx="895350" cy="895350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7" descr="Mann_Nähmaschine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650" y="5075238"/>
              <a:ext cx="893763" cy="893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29"/>
            <p:cNvSpPr>
              <a:spLocks noChangeArrowheads="1"/>
            </p:cNvSpPr>
            <p:nvPr userDrawn="1"/>
          </p:nvSpPr>
          <p:spPr bwMode="auto">
            <a:xfrm>
              <a:off x="8261350" y="2408238"/>
              <a:ext cx="895350" cy="895350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ZA"/>
            </a:p>
          </p:txBody>
        </p:sp>
        <p:pic>
          <p:nvPicPr>
            <p:cNvPr id="15" name="Picture 34" descr="TIE2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000" y="3294063"/>
              <a:ext cx="8953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5" descr="2 Frauen_Colombia 2008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000" y="4186238"/>
              <a:ext cx="895350" cy="895350"/>
            </a:xfrm>
            <a:prstGeom prst="rect">
              <a:avLst/>
            </a:prstGeom>
            <a:solidFill>
              <a:srgbClr val="593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7" descr="Kairo 1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2350" y="5962650"/>
              <a:ext cx="893763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8" descr="Market_1_klein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294063"/>
              <a:ext cx="8953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4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2216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45"/>
          <p:cNvSpPr>
            <a:spLocks noChangeShapeType="1"/>
          </p:cNvSpPr>
          <p:nvPr userDrawn="1"/>
        </p:nvSpPr>
        <p:spPr bwMode="auto">
          <a:xfrm>
            <a:off x="0" y="1511300"/>
            <a:ext cx="91440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Rectangle 46"/>
          <p:cNvSpPr>
            <a:spLocks noChangeArrowheads="1"/>
          </p:cNvSpPr>
          <p:nvPr userDrawn="1"/>
        </p:nvSpPr>
        <p:spPr bwMode="auto">
          <a:xfrm>
            <a:off x="0" y="0"/>
            <a:ext cx="9144000" cy="395288"/>
          </a:xfrm>
          <a:prstGeom prst="rect">
            <a:avLst/>
          </a:prstGeom>
          <a:solidFill>
            <a:srgbClr val="A02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ZA"/>
          </a:p>
        </p:txBody>
      </p:sp>
      <p:pic>
        <p:nvPicPr>
          <p:cNvPr id="22" name="Picture 52" descr="Globus_50schwarz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6300"/>
            <a:ext cx="892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5334000" cy="1295400"/>
          </a:xfrm>
        </p:spPr>
        <p:txBody>
          <a:bodyPr/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0400" y="3505200"/>
            <a:ext cx="5638800" cy="1676400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78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2FFBA-9B44-4BFD-8A81-F00305CD0D68}" type="slidenum">
              <a:rPr lang="de-DE"/>
              <a:pPr>
                <a:defRPr/>
              </a:pPr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1981200" cy="4572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0"/>
            <a:ext cx="5791200" cy="45720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7ED7A-93AB-4B68-A718-D1241213F4CF}" type="slidenum">
              <a:rPr lang="de-DE"/>
              <a:pPr>
                <a:defRPr/>
              </a:pPr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80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7772400" cy="914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819400"/>
            <a:ext cx="3886200" cy="15621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2819400"/>
            <a:ext cx="3886200" cy="15621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533900"/>
            <a:ext cx="7924800" cy="15621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DEA1B-1C10-426A-A5B4-B14022953E24}" type="slidenum">
              <a:rPr lang="de-DE"/>
              <a:pPr>
                <a:defRPr/>
              </a:pPr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9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834" y="2864005"/>
            <a:ext cx="7924800" cy="32766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3E3EF-0B25-424B-8FA1-E4D3547B7A9C}" type="slidenum">
              <a:rPr lang="de-DE"/>
              <a:pPr>
                <a:defRPr/>
              </a:pPr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81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D90F8-87CB-4E92-B31D-82445A8C903A}" type="slidenum">
              <a:rPr lang="de-DE"/>
              <a:pPr>
                <a:defRPr/>
              </a:pPr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7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819400"/>
            <a:ext cx="38862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819400"/>
            <a:ext cx="38862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6FC5-2B0A-460B-A463-CD68E73A994D}" type="slidenum">
              <a:rPr lang="de-DE"/>
              <a:pPr>
                <a:defRPr/>
              </a:pPr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8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16CFF-1E2A-4336-9BF7-B58A9F5A84A7}" type="slidenum">
              <a:rPr lang="de-DE"/>
              <a:pPr>
                <a:defRPr/>
              </a:pPr>
              <a:t>‹Nr.›</a:t>
            </a:fld>
            <a:endParaRPr lang="de-DE">
              <a:solidFill>
                <a:schemeClr val="tx1"/>
              </a:solidFill>
            </a:endParaRPr>
          </a:p>
        </p:txBody>
      </p:sp>
      <p:pic>
        <p:nvPicPr>
          <p:cNvPr id="8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86" y="669074"/>
            <a:ext cx="2219416" cy="76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30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ECC31-3B80-48C7-98E9-5D60D9201B85}" type="slidenum">
              <a:rPr lang="de-DE"/>
              <a:pPr>
                <a:defRPr/>
              </a:pPr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1C225-702F-40B9-9F01-1A4CF27C2A8C}" type="slidenum">
              <a:rPr lang="de-DE"/>
              <a:pPr>
                <a:defRPr/>
              </a:pPr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1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E4009-DF5C-4B98-9A9A-7593B615784E}" type="slidenum">
              <a:rPr lang="de-DE"/>
              <a:pPr>
                <a:defRPr/>
              </a:pPr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053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en-Z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31F9B-8128-4267-A4E4-DB809D85D448}" type="slidenum">
              <a:rPr lang="de-DE"/>
              <a:pPr>
                <a:defRPr/>
              </a:pPr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7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819400"/>
            <a:ext cx="7924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smtClean="0"/>
          </a:p>
        </p:txBody>
      </p:sp>
      <p:sp>
        <p:nvSpPr>
          <p:cNvPr id="1030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8755063" y="6489700"/>
            <a:ext cx="388937" cy="363538"/>
          </a:xfrm>
          <a:prstGeom prst="rect">
            <a:avLst/>
          </a:prstGeom>
          <a:solidFill>
            <a:srgbClr val="A0241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9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41D3EA0-D17B-408C-ABC8-7D651CC127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auto">
          <a:xfrm>
            <a:off x="1914525" y="1112838"/>
            <a:ext cx="120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2" name="Line 41"/>
          <p:cNvSpPr>
            <a:spLocks noChangeShapeType="1"/>
          </p:cNvSpPr>
          <p:nvPr/>
        </p:nvSpPr>
        <p:spPr bwMode="auto">
          <a:xfrm>
            <a:off x="1066800" y="6489700"/>
            <a:ext cx="80772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Line 44"/>
          <p:cNvSpPr>
            <a:spLocks noChangeShapeType="1"/>
          </p:cNvSpPr>
          <p:nvPr/>
        </p:nvSpPr>
        <p:spPr bwMode="auto">
          <a:xfrm>
            <a:off x="0" y="1511300"/>
            <a:ext cx="91440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3" name="Rectangle 45"/>
          <p:cNvSpPr>
            <a:spLocks noChangeArrowheads="1"/>
          </p:cNvSpPr>
          <p:nvPr/>
        </p:nvSpPr>
        <p:spPr bwMode="auto">
          <a:xfrm>
            <a:off x="0" y="0"/>
            <a:ext cx="9144000" cy="395288"/>
          </a:xfrm>
          <a:prstGeom prst="rect">
            <a:avLst/>
          </a:prstGeom>
          <a:solidFill>
            <a:srgbClr val="A02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ZA"/>
          </a:p>
        </p:txBody>
      </p:sp>
      <p:pic>
        <p:nvPicPr>
          <p:cNvPr id="1034" name="Picture 50" descr="Globus_50schwarz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92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" y="532267"/>
            <a:ext cx="942446" cy="80917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31" y="675155"/>
            <a:ext cx="1509725" cy="5233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Akz Med" pitchFamily="-32" charset="0"/>
          <a:ea typeface="ＭＳ Ｐゴシック" pitchFamily="-32" charset="-128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Akz Med" pitchFamily="-32" charset="0"/>
          <a:ea typeface="ＭＳ Ｐゴシック" pitchFamily="-32" charset="-128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Akz Med" pitchFamily="-32" charset="0"/>
          <a:ea typeface="ＭＳ Ｐゴシック" pitchFamily="-32" charset="-128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Akz Med" pitchFamily="-32" charset="0"/>
          <a:ea typeface="ＭＳ Ｐゴシック" pitchFamily="-32" charset="-128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Akz Med" pitchFamily="-32" charset="0"/>
          <a:ea typeface="ＭＳ Ｐゴシック" pitchFamily="-32" charset="-128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Akz Med" pitchFamily="-32" charset="0"/>
          <a:ea typeface="ＭＳ Ｐゴシック" pitchFamily="-32" charset="-128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Akz Med" pitchFamily="-32" charset="0"/>
          <a:ea typeface="ＭＳ Ｐゴシック" pitchFamily="-32" charset="-128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Akz Med" pitchFamily="-32" charset="0"/>
          <a:ea typeface="ＭＳ Ｐゴシック" pitchFamily="-32" charset="-128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9F231E"/>
        </a:buClr>
        <a:buChar char="•"/>
        <a:defRPr sz="2400" b="1">
          <a:solidFill>
            <a:srgbClr val="777978"/>
          </a:solidFill>
          <a:latin typeface="+mn-lt"/>
          <a:ea typeface="+mn-ea"/>
          <a:cs typeface="+mn-cs"/>
        </a:defRPr>
      </a:lvl1pPr>
      <a:lvl2pPr marL="3810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0231E"/>
        </a:buClr>
        <a:buFont typeface="Times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571500" indent="101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054100" indent="3175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76450" indent="-6413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33650" indent="-64135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6pPr>
      <a:lvl7pPr marL="2990850" indent="-64135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7pPr>
      <a:lvl8pPr marL="3448050" indent="-64135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8pPr>
      <a:lvl9pPr marL="3905250" indent="-64135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9" t="13438" r="42413" b="10199"/>
          <a:stretch/>
        </p:blipFill>
        <p:spPr bwMode="auto">
          <a:xfrm rot="16200000">
            <a:off x="4811099" y="2123098"/>
            <a:ext cx="3680145" cy="49856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690563" y="2030413"/>
            <a:ext cx="479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b="1"/>
              <a:t/>
            </a:r>
            <a:br>
              <a:rPr lang="de-DE" b="1"/>
            </a:br>
            <a:endParaRPr lang="de-DE" b="1"/>
          </a:p>
        </p:txBody>
      </p:sp>
      <p:sp>
        <p:nvSpPr>
          <p:cNvPr id="14340" name="Rechteck 15"/>
          <p:cNvSpPr>
            <a:spLocks noChangeArrowheads="1"/>
          </p:cNvSpPr>
          <p:nvPr/>
        </p:nvSpPr>
        <p:spPr bwMode="auto">
          <a:xfrm>
            <a:off x="665019" y="1536700"/>
            <a:ext cx="695043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GB" sz="3200" b="1" dirty="0">
              <a:solidFill>
                <a:srgbClr val="A1241E"/>
              </a:solidFill>
              <a:latin typeface="Calibri Bold"/>
            </a:endParaRPr>
          </a:p>
          <a:p>
            <a:pPr eaLnBrk="0" hangingPunct="0"/>
            <a:r>
              <a:rPr lang="en-GB" sz="3200" b="1" dirty="0" smtClean="0">
                <a:solidFill>
                  <a:srgbClr val="A1241E"/>
                </a:solidFill>
                <a:latin typeface="Calibri Bold"/>
              </a:rPr>
              <a:t>Initiative </a:t>
            </a:r>
            <a:r>
              <a:rPr lang="en-GB" sz="3200" b="1" dirty="0" err="1" smtClean="0">
                <a:solidFill>
                  <a:srgbClr val="A1241E"/>
                </a:solidFill>
                <a:latin typeface="Calibri Bold"/>
              </a:rPr>
              <a:t>Accès</a:t>
            </a:r>
            <a:r>
              <a:rPr lang="en-GB" sz="3200" b="1" dirty="0" smtClean="0">
                <a:solidFill>
                  <a:srgbClr val="A1241E"/>
                </a:solidFill>
                <a:latin typeface="Calibri Bold"/>
              </a:rPr>
              <a:t> à </a:t>
            </a:r>
            <a:r>
              <a:rPr lang="en-GB" sz="3200" b="1" dirty="0" err="1" smtClean="0">
                <a:solidFill>
                  <a:srgbClr val="A1241E"/>
                </a:solidFill>
                <a:latin typeface="Calibri Bold"/>
              </a:rPr>
              <a:t>l’Assurance</a:t>
            </a:r>
            <a:endParaRPr lang="en-GB" sz="3200" b="1" dirty="0">
              <a:solidFill>
                <a:srgbClr val="A1241E"/>
              </a:solidFill>
              <a:latin typeface="Calibri Bold"/>
            </a:endParaRPr>
          </a:p>
          <a:p>
            <a:pPr eaLnBrk="0" hangingPunct="0"/>
            <a:r>
              <a:rPr lang="en-GB" sz="1400" b="1" dirty="0" smtClean="0">
                <a:solidFill>
                  <a:srgbClr val="3F3F3F"/>
                </a:solidFill>
                <a:latin typeface="Calibri" pitchFamily="34" charset="0"/>
              </a:rPr>
              <a:t>Programme </a:t>
            </a:r>
            <a:r>
              <a:rPr lang="en-GB" sz="1400" b="1" dirty="0" err="1" smtClean="0">
                <a:solidFill>
                  <a:srgbClr val="3F3F3F"/>
                </a:solidFill>
                <a:latin typeface="Calibri" pitchFamily="34" charset="0"/>
              </a:rPr>
              <a:t>mondial</a:t>
            </a:r>
            <a:r>
              <a:rPr lang="en-GB" sz="1400" b="1" dirty="0" smtClean="0">
                <a:solidFill>
                  <a:srgbClr val="3F3F3F"/>
                </a:solidFill>
                <a:latin typeface="Calibri" pitchFamily="34" charset="0"/>
              </a:rPr>
              <a:t> pour la promotion de cadres de </a:t>
            </a:r>
            <a:r>
              <a:rPr lang="en-GB" sz="1400" b="1" dirty="0" err="1" smtClean="0">
                <a:solidFill>
                  <a:srgbClr val="3F3F3F"/>
                </a:solidFill>
                <a:latin typeface="Calibri" pitchFamily="34" charset="0"/>
              </a:rPr>
              <a:t>réglementation</a:t>
            </a:r>
            <a:r>
              <a:rPr lang="en-GB" sz="1400" b="1" dirty="0" smtClean="0">
                <a:solidFill>
                  <a:srgbClr val="3F3F3F"/>
                </a:solidFill>
                <a:latin typeface="Calibri" pitchFamily="34" charset="0"/>
              </a:rPr>
              <a:t> et de </a:t>
            </a:r>
            <a:r>
              <a:rPr lang="en-GB" sz="1400" b="1" dirty="0" err="1" smtClean="0">
                <a:solidFill>
                  <a:srgbClr val="3F3F3F"/>
                </a:solidFill>
                <a:latin typeface="Calibri" pitchFamily="34" charset="0"/>
              </a:rPr>
              <a:t>contrôle</a:t>
            </a:r>
            <a:r>
              <a:rPr lang="en-GB" sz="1400" b="1" dirty="0" smtClean="0">
                <a:solidFill>
                  <a:srgbClr val="3F3F3F"/>
                </a:solidFill>
                <a:latin typeface="Calibri" pitchFamily="34" charset="0"/>
              </a:rPr>
              <a:t> </a:t>
            </a:r>
            <a:r>
              <a:rPr lang="en-GB" sz="1400" b="1" dirty="0" err="1" smtClean="0">
                <a:solidFill>
                  <a:srgbClr val="3F3F3F"/>
                </a:solidFill>
                <a:latin typeface="Calibri" pitchFamily="34" charset="0"/>
              </a:rPr>
              <a:t>sains</a:t>
            </a:r>
            <a:endParaRPr lang="en-GB" sz="1400" b="1" dirty="0" smtClean="0">
              <a:solidFill>
                <a:srgbClr val="3F3F3F"/>
              </a:solidFill>
              <a:latin typeface="Calibri" pitchFamily="34" charset="0"/>
            </a:endParaRPr>
          </a:p>
          <a:p>
            <a:pPr eaLnBrk="0" hangingPunct="0"/>
            <a:endParaRPr lang="en-GB" sz="2000" b="1" dirty="0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673099" y="3005757"/>
            <a:ext cx="6523348" cy="298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r>
              <a:rPr lang="fr-FR" sz="1800" b="1" dirty="0">
                <a:solidFill>
                  <a:srgbClr val="3F3F3F"/>
                </a:solidFill>
                <a:latin typeface="Calibri" pitchFamily="34" charset="0"/>
              </a:rPr>
              <a:t>Consultation téléphonique </a:t>
            </a:r>
            <a:r>
              <a:rPr lang="fr-FR" sz="1800" b="1" dirty="0" err="1">
                <a:solidFill>
                  <a:srgbClr val="3F3F3F"/>
                </a:solidFill>
                <a:latin typeface="Calibri" pitchFamily="34" charset="0"/>
              </a:rPr>
              <a:t>AICA</a:t>
            </a:r>
            <a:r>
              <a:rPr lang="en-GB" sz="1800" b="1" dirty="0">
                <a:solidFill>
                  <a:srgbClr val="3F3F3F"/>
                </a:solidFill>
                <a:latin typeface="Calibri" pitchFamily="34" charset="0"/>
              </a:rPr>
              <a:t>-A2ii  : 24 </a:t>
            </a:r>
            <a:r>
              <a:rPr lang="en-GB" sz="1800" b="1" dirty="0" err="1">
                <a:solidFill>
                  <a:srgbClr val="3F3F3F"/>
                </a:solidFill>
                <a:latin typeface="Calibri" pitchFamily="34" charset="0"/>
              </a:rPr>
              <a:t>novembre</a:t>
            </a:r>
            <a:r>
              <a:rPr lang="en-GB" sz="1800" b="1" dirty="0">
                <a:solidFill>
                  <a:srgbClr val="3F3F3F"/>
                </a:solidFill>
                <a:latin typeface="Calibri" pitchFamily="34" charset="0"/>
              </a:rPr>
              <a:t> 2016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en-US" sz="1800" b="1" dirty="0">
              <a:solidFill>
                <a:srgbClr val="3F3F3F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r>
              <a:rPr lang="en-US" sz="1800" b="1" dirty="0">
                <a:solidFill>
                  <a:srgbClr val="A1241E"/>
                </a:solidFill>
                <a:latin typeface="Calibri Bold"/>
              </a:rPr>
              <a:t>Assurance mobile : le </a:t>
            </a:r>
            <a:r>
              <a:rPr lang="en-US" sz="1800" b="1" dirty="0" err="1">
                <a:solidFill>
                  <a:srgbClr val="A1241E"/>
                </a:solidFill>
                <a:latin typeface="Calibri Bold"/>
              </a:rPr>
              <a:t>défi</a:t>
            </a:r>
            <a:r>
              <a:rPr lang="en-US" sz="1800" b="1" dirty="0">
                <a:solidFill>
                  <a:srgbClr val="A1241E"/>
                </a:solidFill>
                <a:latin typeface="Calibri Bold"/>
              </a:rPr>
              <a:t> de la </a:t>
            </a:r>
            <a:r>
              <a:rPr lang="en-US" sz="1800" b="1" dirty="0" err="1">
                <a:solidFill>
                  <a:srgbClr val="A1241E"/>
                </a:solidFill>
                <a:latin typeface="Calibri Bold"/>
              </a:rPr>
              <a:t>confidentialité</a:t>
            </a:r>
            <a:r>
              <a:rPr lang="en-US" sz="1800" b="1" dirty="0">
                <a:solidFill>
                  <a:srgbClr val="A1241E"/>
                </a:solidFill>
                <a:latin typeface="Calibri Bold"/>
              </a:rPr>
              <a:t/>
            </a:r>
            <a:br>
              <a:rPr lang="en-US" sz="1800" b="1" dirty="0">
                <a:solidFill>
                  <a:srgbClr val="A1241E"/>
                </a:solidFill>
                <a:latin typeface="Calibri Bold"/>
              </a:rPr>
            </a:br>
            <a:r>
              <a:rPr lang="en-US" sz="1800" b="1" dirty="0">
                <a:solidFill>
                  <a:srgbClr val="A1241E"/>
                </a:solidFill>
                <a:latin typeface="Calibri Bold"/>
              </a:rPr>
              <a:t>des </a:t>
            </a:r>
            <a:r>
              <a:rPr lang="en-US" sz="1800" b="1" dirty="0" err="1">
                <a:solidFill>
                  <a:srgbClr val="A1241E"/>
                </a:solidFill>
                <a:latin typeface="Calibri Bold"/>
              </a:rPr>
              <a:t>données</a:t>
            </a:r>
            <a:endParaRPr lang="en-US" sz="1800" b="1" dirty="0">
              <a:solidFill>
                <a:srgbClr val="A1241E"/>
              </a:solidFill>
              <a:latin typeface="Calibri Bold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en-US" sz="1800" b="1" dirty="0">
              <a:solidFill>
                <a:srgbClr val="3F3F3F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en-US" sz="1800" b="1" dirty="0">
              <a:solidFill>
                <a:srgbClr val="3F3F3F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en-US" sz="1800" b="1" dirty="0">
              <a:solidFill>
                <a:srgbClr val="3F3F3F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en-US" sz="1800" b="1" dirty="0" smtClean="0">
              <a:solidFill>
                <a:srgbClr val="3F3F3F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r>
              <a:rPr lang="en-US" sz="1800" b="1" dirty="0" smtClean="0">
                <a:solidFill>
                  <a:srgbClr val="3F3F3F"/>
                </a:solidFill>
                <a:latin typeface="Calibri" pitchFamily="34" charset="0"/>
              </a:rPr>
              <a:t>Andrea Camargo</a:t>
            </a:r>
            <a:endParaRPr lang="en-US" sz="1800" b="1" dirty="0">
              <a:solidFill>
                <a:srgbClr val="3F3F3F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r>
              <a:rPr lang="en-US" sz="1800" b="1" dirty="0">
                <a:solidFill>
                  <a:srgbClr val="3F3F3F"/>
                </a:solidFill>
                <a:latin typeface="Calibri" pitchFamily="34" charset="0"/>
              </a:rPr>
              <a:t>Justine Plenkiewicz</a:t>
            </a:r>
            <a:r>
              <a:rPr lang="en-US" sz="1800" b="1" dirty="0" smtClean="0">
                <a:solidFill>
                  <a:srgbClr val="777978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 smtClean="0">
                <a:solidFill>
                  <a:srgbClr val="777978"/>
                </a:solidFill>
                <a:latin typeface="Calibri" panose="020F0502020204030204" pitchFamily="34" charset="0"/>
              </a:rPr>
            </a:br>
            <a:endParaRPr lang="en-US" sz="1800" b="1" dirty="0" smtClean="0">
              <a:solidFill>
                <a:srgbClr val="777978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r>
              <a:rPr lang="en-US" sz="1800" b="1" dirty="0" smtClean="0">
                <a:solidFill>
                  <a:srgbClr val="777978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 smtClean="0">
                <a:solidFill>
                  <a:srgbClr val="777978"/>
                </a:solidFill>
                <a:latin typeface="Calibri" panose="020F0502020204030204" pitchFamily="34" charset="0"/>
              </a:rPr>
            </a:br>
            <a:endParaRPr lang="en-GB" sz="1400" b="1" dirty="0">
              <a:solidFill>
                <a:srgbClr val="777978"/>
              </a:solidFill>
              <a:latin typeface="Akz Reg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en-GB" sz="2400" b="1" dirty="0">
              <a:solidFill>
                <a:srgbClr val="777978"/>
              </a:solidFill>
              <a:latin typeface="Akz Re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059936" y="734031"/>
            <a:ext cx="5084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smtClean="0">
                <a:solidFill>
                  <a:srgbClr val="C00000"/>
                </a:solidFill>
                <a:latin typeface="Calibri" pitchFamily="34" charset="0"/>
              </a:rPr>
              <a:t>2. Défis </a:t>
            </a:r>
            <a:r>
              <a:rPr lang="fr-FR" sz="2400" dirty="0" smtClean="0">
                <a:solidFill>
                  <a:srgbClr val="C00000"/>
                </a:solidFill>
                <a:latin typeface="Calibri" pitchFamily="34" charset="0"/>
              </a:rPr>
              <a:t>de protection des données dans l'assurance mobile</a:t>
            </a:r>
            <a:endParaRPr lang="de-DE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55063" y="6489700"/>
            <a:ext cx="388937" cy="3635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77673" y="1923150"/>
            <a:ext cx="8502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C00000"/>
              </a:buClr>
            </a:pP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Modèle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d’assurance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traditionnel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74625" y="3977502"/>
            <a:ext cx="8502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C00000"/>
              </a:buClr>
            </a:pP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Modèle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d’assurance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mobile</a:t>
            </a:r>
          </a:p>
        </p:txBody>
      </p:sp>
      <p:sp>
        <p:nvSpPr>
          <p:cNvPr id="3" name="Ellipse 2"/>
          <p:cNvSpPr/>
          <p:nvPr/>
        </p:nvSpPr>
        <p:spPr bwMode="auto">
          <a:xfrm>
            <a:off x="5884163" y="2899139"/>
            <a:ext cx="1947672" cy="5943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Compagnie 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d'assurance</a:t>
            </a:r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cxnSp>
        <p:nvCxnSpPr>
          <p:cNvPr id="8" name="Gerade Verbindung mit Pfeil 7"/>
          <p:cNvCxnSpPr>
            <a:endCxn id="3" idx="2"/>
          </p:cNvCxnSpPr>
          <p:nvPr/>
        </p:nvCxnSpPr>
        <p:spPr bwMode="auto">
          <a:xfrm>
            <a:off x="3602736" y="3182133"/>
            <a:ext cx="2281427" cy="141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sp>
        <p:nvSpPr>
          <p:cNvPr id="9" name="Abgerundetes Rechteck 8"/>
          <p:cNvSpPr/>
          <p:nvPr/>
        </p:nvSpPr>
        <p:spPr bwMode="auto">
          <a:xfrm>
            <a:off x="2596896" y="2907814"/>
            <a:ext cx="1005840" cy="530822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Client</a:t>
            </a:r>
          </a:p>
        </p:txBody>
      </p:sp>
      <p:sp>
        <p:nvSpPr>
          <p:cNvPr id="10" name="Ellipse 9"/>
          <p:cNvSpPr/>
          <p:nvPr/>
        </p:nvSpPr>
        <p:spPr bwMode="auto">
          <a:xfrm>
            <a:off x="4155947" y="2915953"/>
            <a:ext cx="1225296" cy="54654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Agent / </a:t>
            </a: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courtier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5853683" y="5145515"/>
            <a:ext cx="1947672" cy="5943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Compagnie 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d'assurance</a:t>
            </a:r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cxnSp>
        <p:nvCxnSpPr>
          <p:cNvPr id="12" name="Gerade Verbindung mit Pfeil 11"/>
          <p:cNvCxnSpPr>
            <a:endCxn id="11" idx="2"/>
          </p:cNvCxnSpPr>
          <p:nvPr/>
        </p:nvCxnSpPr>
        <p:spPr bwMode="auto">
          <a:xfrm>
            <a:off x="3572256" y="5428509"/>
            <a:ext cx="2281427" cy="141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sp>
        <p:nvSpPr>
          <p:cNvPr id="13" name="Abgerundetes Rechteck 12"/>
          <p:cNvSpPr/>
          <p:nvPr/>
        </p:nvSpPr>
        <p:spPr bwMode="auto">
          <a:xfrm>
            <a:off x="2566416" y="5154190"/>
            <a:ext cx="1005840" cy="530822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Client</a:t>
            </a:r>
          </a:p>
        </p:txBody>
      </p:sp>
      <p:sp>
        <p:nvSpPr>
          <p:cNvPr id="14" name="Ellipse 13"/>
          <p:cNvSpPr/>
          <p:nvPr/>
        </p:nvSpPr>
        <p:spPr bwMode="auto">
          <a:xfrm>
            <a:off x="4202428" y="4638151"/>
            <a:ext cx="1259621" cy="1057842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 smtClean="0">
                <a:latin typeface="Calibri" panose="020F0502020204030204" pitchFamily="34" charset="0"/>
                <a:ea typeface="ＭＳ Ｐゴシック" pitchFamily="-32" charset="-128"/>
              </a:rPr>
              <a:t>Op. de </a:t>
            </a:r>
            <a:r>
              <a:rPr lang="de-DE" sz="1400" dirty="0" err="1" smtClean="0">
                <a:latin typeface="Calibri" panose="020F0502020204030204" pitchFamily="34" charset="0"/>
                <a:ea typeface="ＭＳ Ｐゴシック" pitchFamily="-32" charset="-128"/>
              </a:rPr>
              <a:t>réseau</a:t>
            </a:r>
            <a:r>
              <a:rPr lang="de-DE" sz="1400" dirty="0" smtClean="0">
                <a:latin typeface="Calibri" panose="020F0502020204030204" pitchFamily="34" charset="0"/>
                <a:ea typeface="ＭＳ Ｐゴシック" pitchFamily="-32" charset="-128"/>
              </a:rPr>
              <a:t> mobile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4105656" y="5034312"/>
            <a:ext cx="292608" cy="11653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spc="2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PST</a:t>
            </a:r>
            <a:endParaRPr kumimoji="0" lang="de-DE" sz="1400" b="0" i="0" u="none" strike="noStrike" cap="none" spc="30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4139858" y="4106052"/>
            <a:ext cx="1702802" cy="578351"/>
          </a:xfrm>
          <a:prstGeom prst="roundRect">
            <a:avLst/>
          </a:prstGeom>
          <a:solidFill>
            <a:srgbClr val="3366FF">
              <a:alpha val="22000"/>
            </a:srgbClr>
          </a:solidFill>
          <a:ln w="0" cap="flat" cmpd="sng" algn="ctr">
            <a:solidFill>
              <a:schemeClr val="tx1">
                <a:alpha val="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Détient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données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 mobiles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dont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métadonnées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cxnSp>
        <p:nvCxnSpPr>
          <p:cNvPr id="18" name="Form 17"/>
          <p:cNvCxnSpPr>
            <a:endCxn id="13" idx="0"/>
          </p:cNvCxnSpPr>
          <p:nvPr/>
        </p:nvCxnSpPr>
        <p:spPr bwMode="auto">
          <a:xfrm rot="10800000" flipV="1">
            <a:off x="3069336" y="4616174"/>
            <a:ext cx="1083012" cy="538016"/>
          </a:xfrm>
          <a:prstGeom prst="bentConnector2">
            <a:avLst/>
          </a:prstGeom>
          <a:solidFill>
            <a:schemeClr val="accent1"/>
          </a:solidFill>
          <a:ln w="15875" cap="flat" cmpd="sng" algn="ctr">
            <a:solidFill>
              <a:srgbClr val="0000FF">
                <a:alpha val="59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Gerade Verbindung mit Pfeil 21"/>
          <p:cNvCxnSpPr/>
          <p:nvPr/>
        </p:nvCxnSpPr>
        <p:spPr bwMode="auto">
          <a:xfrm rot="5400000">
            <a:off x="3922291" y="4886567"/>
            <a:ext cx="500447" cy="384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00FF">
                <a:alpha val="45000"/>
              </a:srgb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3" name="Abgerundetes Rechteck 22"/>
          <p:cNvSpPr/>
          <p:nvPr/>
        </p:nvSpPr>
        <p:spPr bwMode="auto">
          <a:xfrm>
            <a:off x="3253839" y="4660350"/>
            <a:ext cx="854334" cy="607392"/>
          </a:xfrm>
          <a:prstGeom prst="roundRect">
            <a:avLst/>
          </a:prstGeom>
          <a:solidFill>
            <a:srgbClr val="3366FF">
              <a:alpha val="22000"/>
            </a:srgbClr>
          </a:solidFill>
          <a:ln w="0" cap="flat" cmpd="sng" algn="ctr">
            <a:solidFill>
              <a:schemeClr val="tx1">
                <a:alpha val="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 err="1" smtClean="0">
                <a:latin typeface="Calibri" panose="020F0502020204030204" pitchFamily="34" charset="0"/>
                <a:ea typeface="ＭＳ Ｐゴシック" pitchFamily="-32" charset="-128"/>
              </a:rPr>
              <a:t>Utilisées</a:t>
            </a:r>
            <a:r>
              <a:rPr lang="en-US" sz="1050" dirty="0" smtClean="0">
                <a:latin typeface="Calibri" panose="020F0502020204030204" pitchFamily="34" charset="0"/>
                <a:ea typeface="ＭＳ Ｐゴシック" pitchFamily="-32" charset="-128"/>
              </a:rPr>
              <a:t> pour </a:t>
            </a:r>
            <a:r>
              <a:rPr lang="en-US" sz="1050" dirty="0" err="1" smtClean="0">
                <a:latin typeface="Calibri" panose="020F0502020204030204" pitchFamily="34" charset="0"/>
                <a:ea typeface="ＭＳ Ｐゴシック" pitchFamily="-32" charset="-128"/>
              </a:rPr>
              <a:t>profilage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cxnSp>
        <p:nvCxnSpPr>
          <p:cNvPr id="25" name="Gekrümmte Verbindung 24"/>
          <p:cNvCxnSpPr>
            <a:stCxn id="15" idx="4"/>
            <a:endCxn id="11" idx="4"/>
          </p:cNvCxnSpPr>
          <p:nvPr/>
        </p:nvCxnSpPr>
        <p:spPr bwMode="auto">
          <a:xfrm rot="5400000" flipH="1" flipV="1">
            <a:off x="5309860" y="4681974"/>
            <a:ext cx="459757" cy="2575559"/>
          </a:xfrm>
          <a:prstGeom prst="curvedConnector3">
            <a:avLst>
              <a:gd name="adj1" fmla="val -49722"/>
            </a:avLst>
          </a:prstGeom>
          <a:solidFill>
            <a:schemeClr val="accent1"/>
          </a:solidFill>
          <a:ln w="15875" cap="flat" cmpd="sng" algn="ctr">
            <a:solidFill>
              <a:srgbClr val="0000FF">
                <a:alpha val="45000"/>
              </a:srgb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6" name="Abgerundetes Rechteck 25"/>
          <p:cNvSpPr/>
          <p:nvPr/>
        </p:nvSpPr>
        <p:spPr bwMode="auto">
          <a:xfrm>
            <a:off x="5002698" y="5850828"/>
            <a:ext cx="1053718" cy="521257"/>
          </a:xfrm>
          <a:prstGeom prst="roundRect">
            <a:avLst/>
          </a:prstGeom>
          <a:solidFill>
            <a:srgbClr val="3366FF">
              <a:alpha val="22000"/>
            </a:srgbClr>
          </a:solidFill>
          <a:ln w="0" cap="flat" cmpd="sng" algn="ctr">
            <a:solidFill>
              <a:schemeClr val="tx1">
                <a:alpha val="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latin typeface="Calibri" panose="020F0502020204030204" pitchFamily="34" charset="0"/>
                <a:ea typeface="ＭＳ Ｐゴシック" pitchFamily="-32" charset="-128"/>
              </a:rPr>
              <a:t>Données</a:t>
            </a:r>
            <a:r>
              <a:rPr lang="en-US" sz="1400" dirty="0" smtClean="0">
                <a:latin typeface="Calibri" panose="020F0502020204030204" pitchFamily="34" charset="0"/>
                <a:ea typeface="ＭＳ Ｐゴシック" pitchFamily="-32" charset="-128"/>
              </a:rPr>
              <a:t> clients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874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55063" y="6489700"/>
            <a:ext cx="388937" cy="3635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77673" y="1923150"/>
            <a:ext cx="8502554" cy="1436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C00000"/>
              </a:buClr>
            </a:pP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Défis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spécifiques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1 :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Évolutions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fondamentales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endParaRPr lang="en-US" sz="2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907162" y="5675810"/>
            <a:ext cx="3878165" cy="678528"/>
          </a:xfrm>
          <a:prstGeom prst="roundRect">
            <a:avLst/>
          </a:prstGeom>
          <a:solidFill>
            <a:schemeClr val="accent6">
              <a:lumMod val="50000"/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Expansion du </a:t>
            </a:r>
            <a:r>
              <a:rPr lang="de-DE" sz="24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marché</a:t>
            </a:r>
            <a:endParaRPr lang="de-DE" sz="2400" b="1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4773986" y="5697875"/>
            <a:ext cx="4172987" cy="678528"/>
          </a:xfrm>
          <a:prstGeom prst="round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Saturation du </a:t>
            </a:r>
            <a:r>
              <a:rPr lang="en-US" sz="24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marché</a:t>
            </a:r>
            <a:endParaRPr lang="en-US" sz="2400" b="1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938438" y="4397467"/>
            <a:ext cx="2297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534B3E"/>
                </a:solidFill>
                <a:latin typeface="Calibri"/>
                <a:cs typeface="Calibri"/>
              </a:rPr>
              <a:t>Prix </a:t>
            </a:r>
            <a:r>
              <a:rPr lang="en-US" sz="1800" dirty="0" err="1" smtClean="0">
                <a:solidFill>
                  <a:srgbClr val="534B3E"/>
                </a:solidFill>
                <a:latin typeface="Calibri"/>
                <a:cs typeface="Calibri"/>
              </a:rPr>
              <a:t>personnalisés</a:t>
            </a:r>
            <a:endParaRPr lang="en-US" sz="1800" dirty="0" smtClean="0">
              <a:solidFill>
                <a:srgbClr val="534B3E"/>
              </a:solidFill>
              <a:latin typeface="Calibri"/>
              <a:cs typeface="Calibri"/>
            </a:endParaRPr>
          </a:p>
          <a:p>
            <a:r>
              <a:rPr lang="en-US" sz="1800" dirty="0" err="1" smtClean="0">
                <a:solidFill>
                  <a:srgbClr val="534B3E"/>
                </a:solidFill>
                <a:latin typeface="Calibri"/>
                <a:cs typeface="Calibri"/>
              </a:rPr>
              <a:t>Produits</a:t>
            </a:r>
            <a:r>
              <a:rPr lang="en-US" sz="1800" dirty="0" smtClean="0">
                <a:solidFill>
                  <a:srgbClr val="534B3E"/>
                </a:solidFill>
                <a:latin typeface="Calibri"/>
                <a:cs typeface="Calibri"/>
              </a:rPr>
              <a:t> </a:t>
            </a:r>
            <a:r>
              <a:rPr lang="en-US" sz="1800" dirty="0" err="1" smtClean="0">
                <a:solidFill>
                  <a:srgbClr val="534B3E"/>
                </a:solidFill>
                <a:latin typeface="Calibri"/>
                <a:cs typeface="Calibri"/>
              </a:rPr>
              <a:t>personnalisés</a:t>
            </a:r>
            <a:endParaRPr lang="en-US" sz="1800" dirty="0">
              <a:solidFill>
                <a:srgbClr val="534B3E"/>
              </a:solidFill>
              <a:latin typeface="Calibri"/>
              <a:cs typeface="Calibri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861017" y="2714874"/>
            <a:ext cx="5348388" cy="430887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solidFill>
                  <a:srgbClr val="534B3E"/>
                </a:solidFill>
                <a:latin typeface="Calibri"/>
                <a:cs typeface="Calibri"/>
              </a:rPr>
              <a:t>Augmentation des </a:t>
            </a:r>
            <a:r>
              <a:rPr lang="en-US" sz="2200" b="1" dirty="0" err="1" smtClean="0">
                <a:solidFill>
                  <a:srgbClr val="534B3E"/>
                </a:solidFill>
                <a:latin typeface="Calibri"/>
                <a:cs typeface="Calibri"/>
              </a:rPr>
              <a:t>asymétries</a:t>
            </a:r>
            <a:r>
              <a:rPr lang="en-US" sz="2200" b="1" dirty="0" smtClean="0">
                <a:solidFill>
                  <a:srgbClr val="534B3E"/>
                </a:solidFill>
                <a:latin typeface="Calibri"/>
                <a:cs typeface="Calibri"/>
              </a:rPr>
              <a:t> </a:t>
            </a:r>
            <a:r>
              <a:rPr lang="en-US" sz="2200" b="1" dirty="0" err="1" smtClean="0">
                <a:solidFill>
                  <a:srgbClr val="534B3E"/>
                </a:solidFill>
                <a:latin typeface="Calibri"/>
                <a:cs typeface="Calibri"/>
              </a:rPr>
              <a:t>d’information</a:t>
            </a:r>
            <a:endParaRPr lang="en-US" sz="2200" b="1" dirty="0" smtClean="0">
              <a:solidFill>
                <a:srgbClr val="534B3E"/>
              </a:solidFill>
              <a:latin typeface="Calibri"/>
              <a:cs typeface="Calibri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878774" y="4676190"/>
            <a:ext cx="4178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err="1" smtClean="0">
                <a:solidFill>
                  <a:srgbClr val="534B3E"/>
                </a:solidFill>
                <a:latin typeface="Calibri"/>
                <a:cs typeface="Calibri"/>
              </a:rPr>
              <a:t>Tarification</a:t>
            </a:r>
            <a:r>
              <a:rPr lang="en-US" sz="1800" dirty="0" smtClean="0">
                <a:solidFill>
                  <a:srgbClr val="534B3E"/>
                </a:solidFill>
                <a:latin typeface="Calibri"/>
                <a:cs typeface="Calibri"/>
              </a:rPr>
              <a:t> </a:t>
            </a:r>
            <a:r>
              <a:rPr lang="en-US" sz="1800" dirty="0" err="1" smtClean="0">
                <a:solidFill>
                  <a:srgbClr val="534B3E"/>
                </a:solidFill>
                <a:latin typeface="Calibri"/>
                <a:cs typeface="Calibri"/>
              </a:rPr>
              <a:t>prenant</a:t>
            </a:r>
            <a:r>
              <a:rPr lang="en-US" sz="1800" dirty="0" smtClean="0">
                <a:solidFill>
                  <a:srgbClr val="534B3E"/>
                </a:solidFill>
                <a:latin typeface="Calibri"/>
                <a:cs typeface="Calibri"/>
              </a:rPr>
              <a:t> en </a:t>
            </a:r>
            <a:r>
              <a:rPr lang="en-US" sz="1800" dirty="0" err="1" smtClean="0">
                <a:solidFill>
                  <a:srgbClr val="534B3E"/>
                </a:solidFill>
                <a:latin typeface="Calibri"/>
                <a:cs typeface="Calibri"/>
              </a:rPr>
              <a:t>compte</a:t>
            </a:r>
            <a:r>
              <a:rPr lang="en-US" sz="1800" dirty="0" smtClean="0">
                <a:solidFill>
                  <a:srgbClr val="534B3E"/>
                </a:solidFill>
                <a:latin typeface="Calibri"/>
                <a:cs typeface="Calibri"/>
              </a:rPr>
              <a:t> les clients</a:t>
            </a:r>
            <a:endParaRPr lang="en-US" sz="1800" dirty="0">
              <a:solidFill>
                <a:srgbClr val="534B3E"/>
              </a:solidFill>
              <a:latin typeface="Calibri"/>
              <a:cs typeface="Calibri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286000" y="311653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 smtClean="0">
                <a:solidFill>
                  <a:srgbClr val="534B3E"/>
                </a:solidFill>
                <a:latin typeface="Calibri"/>
                <a:cs typeface="Calibri"/>
              </a:rPr>
              <a:t>… entre les clients et les </a:t>
            </a:r>
            <a:r>
              <a:rPr lang="en-US" sz="2000" dirty="0" err="1" smtClean="0">
                <a:solidFill>
                  <a:srgbClr val="534B3E"/>
                </a:solidFill>
                <a:latin typeface="Calibri"/>
                <a:cs typeface="Calibri"/>
              </a:rPr>
              <a:t>entreprises</a:t>
            </a:r>
            <a:endParaRPr lang="en-US" sz="2000" dirty="0">
              <a:solidFill>
                <a:srgbClr val="534B3E"/>
              </a:solidFill>
              <a:latin typeface="Calibri"/>
              <a:cs typeface="Calibri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890649" y="5047012"/>
            <a:ext cx="3918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534B3E"/>
                </a:solidFill>
                <a:latin typeface="Calibri"/>
                <a:cs typeface="Calibri"/>
              </a:rPr>
              <a:t>Augmentation du </a:t>
            </a:r>
            <a:r>
              <a:rPr lang="en-US" sz="1800" b="1" dirty="0" err="1" smtClean="0">
                <a:solidFill>
                  <a:srgbClr val="534B3E"/>
                </a:solidFill>
                <a:latin typeface="Calibri"/>
                <a:cs typeface="Calibri"/>
              </a:rPr>
              <a:t>bien-être</a:t>
            </a:r>
            <a:r>
              <a:rPr lang="en-US" sz="1800" b="1" dirty="0" smtClean="0">
                <a:solidFill>
                  <a:srgbClr val="534B3E"/>
                </a:solidFill>
                <a:latin typeface="Calibri"/>
                <a:cs typeface="Calibri"/>
              </a:rPr>
              <a:t> </a:t>
            </a:r>
            <a:br>
              <a:rPr lang="en-US" sz="1800" b="1" dirty="0" smtClean="0">
                <a:solidFill>
                  <a:srgbClr val="534B3E"/>
                </a:solidFill>
                <a:latin typeface="Calibri"/>
                <a:cs typeface="Calibri"/>
              </a:rPr>
            </a:br>
            <a:r>
              <a:rPr lang="en-US" sz="1800" b="1" dirty="0" smtClean="0">
                <a:solidFill>
                  <a:srgbClr val="534B3E"/>
                </a:solidFill>
                <a:latin typeface="Calibri"/>
                <a:cs typeface="Calibri"/>
              </a:rPr>
              <a:t>des </a:t>
            </a:r>
            <a:r>
              <a:rPr lang="en-US" sz="1800" b="1" dirty="0" err="1" smtClean="0">
                <a:solidFill>
                  <a:srgbClr val="534B3E"/>
                </a:solidFill>
                <a:latin typeface="Calibri"/>
                <a:cs typeface="Calibri"/>
              </a:rPr>
              <a:t>consommateurs</a:t>
            </a:r>
            <a:endParaRPr lang="en-US" sz="1800" b="1" dirty="0">
              <a:solidFill>
                <a:srgbClr val="534B3E"/>
              </a:solidFill>
              <a:latin typeface="Calibri"/>
              <a:cs typeface="Calibri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933623" y="5011158"/>
            <a:ext cx="4070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534B3E"/>
                </a:solidFill>
                <a:latin typeface="Calibri"/>
                <a:cs typeface="Calibri"/>
              </a:rPr>
              <a:t>Diminution du </a:t>
            </a:r>
            <a:r>
              <a:rPr lang="en-US" sz="1800" b="1" dirty="0" err="1" smtClean="0">
                <a:solidFill>
                  <a:srgbClr val="534B3E"/>
                </a:solidFill>
                <a:latin typeface="Calibri"/>
                <a:cs typeface="Calibri"/>
              </a:rPr>
              <a:t>bien-être</a:t>
            </a:r>
            <a:r>
              <a:rPr lang="en-US" sz="1800" b="1" dirty="0" smtClean="0">
                <a:solidFill>
                  <a:srgbClr val="534B3E"/>
                </a:solidFill>
                <a:latin typeface="Calibri"/>
                <a:cs typeface="Calibri"/>
              </a:rPr>
              <a:t> </a:t>
            </a:r>
            <a:br>
              <a:rPr lang="en-US" sz="1800" b="1" dirty="0" smtClean="0">
                <a:solidFill>
                  <a:srgbClr val="534B3E"/>
                </a:solidFill>
                <a:latin typeface="Calibri"/>
                <a:cs typeface="Calibri"/>
              </a:rPr>
            </a:br>
            <a:r>
              <a:rPr lang="en-US" sz="1800" b="1" dirty="0" smtClean="0">
                <a:solidFill>
                  <a:srgbClr val="534B3E"/>
                </a:solidFill>
                <a:latin typeface="Calibri"/>
                <a:cs typeface="Calibri"/>
              </a:rPr>
              <a:t>des </a:t>
            </a:r>
            <a:r>
              <a:rPr lang="en-US" sz="1800" b="1" dirty="0" err="1" smtClean="0">
                <a:solidFill>
                  <a:srgbClr val="534B3E"/>
                </a:solidFill>
                <a:latin typeface="Calibri"/>
                <a:cs typeface="Calibri"/>
              </a:rPr>
              <a:t>consommateurs</a:t>
            </a:r>
            <a:r>
              <a:rPr lang="en-US" sz="1800" b="1" dirty="0">
                <a:solidFill>
                  <a:srgbClr val="534B3E"/>
                </a:solidFill>
                <a:latin typeface="Calibri"/>
                <a:cs typeface="Calibri"/>
              </a:rPr>
              <a:t> </a:t>
            </a:r>
            <a:r>
              <a:rPr lang="en-US" sz="1800" b="1" dirty="0" err="1" smtClean="0">
                <a:solidFill>
                  <a:srgbClr val="534B3E"/>
                </a:solidFill>
                <a:latin typeface="Calibri"/>
                <a:cs typeface="Calibri"/>
              </a:rPr>
              <a:t>si</a:t>
            </a:r>
            <a:r>
              <a:rPr lang="en-US" sz="1800" b="1" dirty="0" smtClean="0">
                <a:solidFill>
                  <a:srgbClr val="534B3E"/>
                </a:solidFill>
                <a:latin typeface="Calibri"/>
                <a:cs typeface="Calibri"/>
              </a:rPr>
              <a:t> PAP</a:t>
            </a:r>
          </a:p>
        </p:txBody>
      </p:sp>
      <p:sp>
        <p:nvSpPr>
          <p:cNvPr id="15" name="Rechteck 14"/>
          <p:cNvSpPr/>
          <p:nvPr/>
        </p:nvSpPr>
        <p:spPr>
          <a:xfrm>
            <a:off x="2283798" y="340144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 smtClean="0">
                <a:solidFill>
                  <a:srgbClr val="534B3E"/>
                </a:solidFill>
                <a:latin typeface="Calibri"/>
                <a:cs typeface="Calibri"/>
              </a:rPr>
              <a:t>… entre les </a:t>
            </a:r>
            <a:r>
              <a:rPr lang="en-US" sz="2000" dirty="0" err="1" smtClean="0">
                <a:solidFill>
                  <a:srgbClr val="534B3E"/>
                </a:solidFill>
                <a:latin typeface="Calibri"/>
                <a:cs typeface="Calibri"/>
              </a:rPr>
              <a:t>entreprises</a:t>
            </a:r>
            <a:r>
              <a:rPr lang="en-US" sz="2000" dirty="0" smtClean="0">
                <a:solidFill>
                  <a:srgbClr val="534B3E"/>
                </a:solidFill>
                <a:latin typeface="Calibri"/>
                <a:cs typeface="Calibri"/>
              </a:rPr>
              <a:t> et les </a:t>
            </a:r>
            <a:r>
              <a:rPr lang="en-US" sz="2000" dirty="0" err="1" smtClean="0">
                <a:solidFill>
                  <a:srgbClr val="534B3E"/>
                </a:solidFill>
                <a:latin typeface="Calibri"/>
                <a:cs typeface="Calibri"/>
              </a:rPr>
              <a:t>contrôleurs</a:t>
            </a:r>
            <a:endParaRPr lang="en-US" sz="2000" dirty="0">
              <a:solidFill>
                <a:srgbClr val="534B3E"/>
              </a:solidFill>
              <a:latin typeface="Calibri"/>
              <a:cs typeface="Calibri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059936" y="734031"/>
            <a:ext cx="5084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smtClean="0">
                <a:solidFill>
                  <a:srgbClr val="C00000"/>
                </a:solidFill>
                <a:latin typeface="Calibri" pitchFamily="34" charset="0"/>
              </a:rPr>
              <a:t>2. Défis </a:t>
            </a:r>
            <a:r>
              <a:rPr lang="fr-FR" sz="2400" dirty="0" smtClean="0">
                <a:solidFill>
                  <a:srgbClr val="C00000"/>
                </a:solidFill>
                <a:latin typeface="Calibri" pitchFamily="34" charset="0"/>
              </a:rPr>
              <a:t>de protection des données dans l'assurance mobile</a:t>
            </a:r>
            <a:endParaRPr lang="de-DE" sz="24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3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 animBg="1"/>
      <p:bldP spid="11" grpId="0"/>
      <p:bldP spid="12" grpId="0"/>
      <p:bldP spid="13" grpId="0"/>
      <p:bldP spid="14" grpId="0"/>
      <p:bldP spid="14" grpId="1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55063" y="6489700"/>
            <a:ext cx="388937" cy="3635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77673" y="1923150"/>
            <a:ext cx="8502554" cy="1069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C00000"/>
              </a:buClr>
            </a:pP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Défis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spécifiques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1 :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Évolutions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fondamentales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Changement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des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stratégies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concurrentielles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des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entreprises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6" name="Rechteck 5"/>
          <p:cNvSpPr/>
          <p:nvPr/>
        </p:nvSpPr>
        <p:spPr>
          <a:xfrm>
            <a:off x="554096" y="2990392"/>
            <a:ext cx="59179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Micro-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ciblage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&amp;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pré-sélection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des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adhésions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Adaptation du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produit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&amp; prix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sur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mesure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0374" y="4279011"/>
            <a:ext cx="2476500" cy="184785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512328" y="4245012"/>
            <a:ext cx="573409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000"/>
              </a:lnSpc>
              <a:buClr>
                <a:srgbClr val="C00000"/>
              </a:buClr>
            </a:pP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Protection des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consommateurs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: </a:t>
            </a:r>
            <a:endParaRPr lang="en-US" sz="22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ts val="3000"/>
              </a:lnSpc>
              <a:buClr>
                <a:srgbClr val="C00000"/>
              </a:buClr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non-transparence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du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traitement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des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données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consentement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et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calcul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des arbitrages, droits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fondamentaux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des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consommateurs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connaissances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recours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059936" y="734031"/>
            <a:ext cx="5084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smtClean="0">
                <a:solidFill>
                  <a:srgbClr val="C00000"/>
                </a:solidFill>
                <a:latin typeface="Calibri" pitchFamily="34" charset="0"/>
              </a:rPr>
              <a:t>2. Défis </a:t>
            </a:r>
            <a:r>
              <a:rPr lang="fr-FR" sz="2400" dirty="0" smtClean="0">
                <a:solidFill>
                  <a:srgbClr val="C00000"/>
                </a:solidFill>
                <a:latin typeface="Calibri" pitchFamily="34" charset="0"/>
              </a:rPr>
              <a:t>de protection des données dans l'assurance mobile</a:t>
            </a:r>
            <a:endParaRPr lang="de-DE" sz="24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8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968401" y="4706301"/>
            <a:ext cx="39236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Centaines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de variables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Ciblage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personnalisé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endParaRPr lang="en-US" sz="2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55063" y="6489700"/>
            <a:ext cx="388937" cy="3635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77673" y="1923150"/>
            <a:ext cx="8502554" cy="1436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C00000"/>
              </a:buClr>
            </a:pP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Défis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spécifiques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2 :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Confidentialité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endParaRPr lang="en-US" sz="2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3" name="Rechteck 2"/>
          <p:cNvSpPr/>
          <p:nvPr/>
        </p:nvSpPr>
        <p:spPr>
          <a:xfrm>
            <a:off x="457200" y="2617631"/>
            <a:ext cx="57607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Assurance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traditionnelle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endParaRPr lang="en-US" sz="2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956209" y="3052905"/>
            <a:ext cx="3923639" cy="1224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Segmentation de la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clientèle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données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démographiques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comportement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" name="Rechteck 3"/>
          <p:cNvSpPr/>
          <p:nvPr/>
        </p:nvSpPr>
        <p:spPr>
          <a:xfrm>
            <a:off x="457200" y="4245127"/>
            <a:ext cx="2206694" cy="5477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Assurance mobile</a:t>
            </a:r>
            <a:endParaRPr lang="en-US" sz="2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8570" y="4560189"/>
            <a:ext cx="3038475" cy="1504950"/>
          </a:xfrm>
          <a:prstGeom prst="rect">
            <a:avLst/>
          </a:prstGeom>
        </p:spPr>
      </p:pic>
      <p:sp>
        <p:nvSpPr>
          <p:cNvPr id="11" name="AutoShape 4" descr="Bildergebnis für Big Data Analyt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6" descr="Bildergebnis für customer segment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65998" y="2722031"/>
            <a:ext cx="1821748" cy="147197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4" cstate="print"/>
          <a:srcRect l="11023" t="-60871" r="14089" b="60871"/>
          <a:stretch/>
        </p:blipFill>
        <p:spPr>
          <a:xfrm>
            <a:off x="4720570" y="4801367"/>
            <a:ext cx="1368000" cy="1476000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 bwMode="auto">
          <a:xfrm>
            <a:off x="4975038" y="5897843"/>
            <a:ext cx="355914" cy="393229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cxnSp>
        <p:nvCxnSpPr>
          <p:cNvPr id="17" name="Gerader Verbinder 16"/>
          <p:cNvCxnSpPr>
            <a:stCxn id="14" idx="7"/>
          </p:cNvCxnSpPr>
          <p:nvPr/>
        </p:nvCxnSpPr>
        <p:spPr bwMode="auto">
          <a:xfrm flipV="1">
            <a:off x="5278830" y="5376672"/>
            <a:ext cx="1320941" cy="57875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hteck 17"/>
          <p:cNvSpPr/>
          <p:nvPr/>
        </p:nvSpPr>
        <p:spPr>
          <a:xfrm>
            <a:off x="1828800" y="5773287"/>
            <a:ext cx="39150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Pré-sélection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des 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adhésions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059936" y="734031"/>
            <a:ext cx="5084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smtClean="0">
                <a:solidFill>
                  <a:srgbClr val="C00000"/>
                </a:solidFill>
                <a:latin typeface="Calibri" pitchFamily="34" charset="0"/>
              </a:rPr>
              <a:t>2. Défis </a:t>
            </a:r>
            <a:r>
              <a:rPr lang="fr-FR" sz="2400" dirty="0" smtClean="0">
                <a:solidFill>
                  <a:srgbClr val="C00000"/>
                </a:solidFill>
                <a:latin typeface="Calibri" pitchFamily="34" charset="0"/>
              </a:rPr>
              <a:t>de protection des données dans l'assurance mobile</a:t>
            </a:r>
            <a:endParaRPr lang="de-DE" sz="24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4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059936" y="1029927"/>
            <a:ext cx="508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 smtClean="0">
                <a:solidFill>
                  <a:srgbClr val="C00000"/>
                </a:solidFill>
                <a:latin typeface="Calibri" pitchFamily="34" charset="0"/>
              </a:rPr>
              <a:t>3. </a:t>
            </a:r>
            <a:r>
              <a:rPr lang="de-DE" sz="2400" dirty="0" err="1" smtClean="0">
                <a:solidFill>
                  <a:srgbClr val="C00000"/>
                </a:solidFill>
                <a:latin typeface="Calibri" pitchFamily="34" charset="0"/>
              </a:rPr>
              <a:t>Considérations</a:t>
            </a:r>
            <a:r>
              <a:rPr lang="de-DE" sz="24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Calibri" pitchFamily="34" charset="0"/>
              </a:rPr>
              <a:t>pour</a:t>
            </a:r>
            <a:r>
              <a:rPr lang="de-DE" sz="2400" dirty="0" smtClean="0">
                <a:solidFill>
                  <a:srgbClr val="C00000"/>
                </a:solidFill>
                <a:latin typeface="Calibri" pitchFamily="34" charset="0"/>
              </a:rPr>
              <a:t> les </a:t>
            </a:r>
            <a:r>
              <a:rPr lang="de-DE" sz="2400" dirty="0" err="1" smtClean="0">
                <a:solidFill>
                  <a:srgbClr val="C00000"/>
                </a:solidFill>
                <a:latin typeface="Calibri" pitchFamily="34" charset="0"/>
              </a:rPr>
              <a:t>contrôleurs</a:t>
            </a:r>
            <a:endParaRPr lang="de-DE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55063" y="6489700"/>
            <a:ext cx="388937" cy="3635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77673" y="1923150"/>
            <a:ext cx="8502554" cy="16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C00000"/>
              </a:buClr>
            </a:pP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Considérations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pour les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contrôleurs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: cadre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réglementaire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endParaRPr lang="en-US" sz="2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939100" y="2546627"/>
            <a:ext cx="7571232" cy="1070953"/>
          </a:xfrm>
          <a:prstGeom prst="round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Législation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sur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la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protection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des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données</a:t>
            </a: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Dispositions</a:t>
            </a: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en </a:t>
            </a:r>
            <a:r>
              <a:rPr kumimoji="0" lang="de-DE" sz="16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matière</a:t>
            </a: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de </a:t>
            </a:r>
            <a:r>
              <a:rPr kumimoji="0" lang="de-DE" sz="16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protection</a:t>
            </a: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des </a:t>
            </a:r>
            <a:r>
              <a:rPr kumimoji="0" lang="de-DE" sz="16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données</a:t>
            </a: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relatives à la </a:t>
            </a:r>
            <a:r>
              <a:rPr kumimoji="0" lang="de-DE" sz="16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collecte</a:t>
            </a: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, au </a:t>
            </a:r>
            <a:r>
              <a:rPr kumimoji="0" lang="de-DE" sz="16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traitement</a:t>
            </a: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, à </a:t>
            </a:r>
            <a:r>
              <a:rPr kumimoji="0" lang="de-DE" sz="16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l‘analyse</a:t>
            </a: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et au </a:t>
            </a:r>
            <a:r>
              <a:rPr kumimoji="0" lang="de-DE" sz="16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transfert</a:t>
            </a: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des </a:t>
            </a:r>
            <a:r>
              <a:rPr kumimoji="0" lang="de-DE" sz="16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données</a:t>
            </a: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de-DE" sz="16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personnelles</a:t>
            </a: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, </a:t>
            </a:r>
            <a:r>
              <a:rPr kumimoji="0" lang="de-DE" sz="16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aux</a:t>
            </a: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de-DE" sz="16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tâches</a:t>
            </a: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des </a:t>
            </a:r>
            <a:r>
              <a:rPr kumimoji="0" lang="de-DE" sz="16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contrôleurs</a:t>
            </a: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et </a:t>
            </a:r>
            <a:r>
              <a:rPr kumimoji="0" lang="de-DE" sz="16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aux</a:t>
            </a: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de-DE" sz="16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droits</a:t>
            </a: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des </a:t>
            </a:r>
            <a:r>
              <a:rPr kumimoji="0" lang="de-DE" sz="16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personnes</a:t>
            </a: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de-DE" sz="16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concernées</a:t>
            </a: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(</a:t>
            </a:r>
            <a:r>
              <a:rPr kumimoji="0" lang="de-DE" sz="16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particuliers</a:t>
            </a: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)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950976" y="3752602"/>
            <a:ext cx="2416511" cy="2363189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Législation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des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télécommunications</a:t>
            </a: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Clause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de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confidentialité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sur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la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protection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des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données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et des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activités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des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clients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3466573" y="3752604"/>
            <a:ext cx="2524754" cy="241069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Législation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des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assurances</a:t>
            </a: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Clause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de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confidentialité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sur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la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protection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des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données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et des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activités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des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clients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6090413" y="3800104"/>
            <a:ext cx="2519197" cy="2351314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Législation</a:t>
            </a:r>
            <a:r>
              <a:rPr kumimoji="0" lang="de-DE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de-DE" sz="15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sur</a:t>
            </a:r>
            <a:r>
              <a:rPr kumimoji="0" lang="de-DE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la </a:t>
            </a:r>
            <a:r>
              <a:rPr kumimoji="0" lang="de-DE" sz="15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comm</a:t>
            </a:r>
            <a:r>
              <a:rPr kumimoji="0" lang="de-DE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. des </a:t>
            </a:r>
            <a:r>
              <a:rPr kumimoji="0" lang="de-DE" sz="15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données</a:t>
            </a:r>
            <a:r>
              <a:rPr kumimoji="0" lang="de-DE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de </a:t>
            </a:r>
            <a:r>
              <a:rPr kumimoji="0" lang="de-DE" sz="15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solvabilité</a:t>
            </a:r>
            <a:endParaRPr kumimoji="0" lang="de-DE" sz="15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Dispositions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de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protec-tion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des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données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et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conditions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du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transfert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des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données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des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clients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d‘assurance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aux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  <a:r>
              <a:rPr lang="fr-FR" sz="1400" dirty="0" smtClean="0">
                <a:latin typeface="Calibri" pitchFamily="34" charset="0"/>
                <a:cs typeface="Calibri" pitchFamily="34" charset="0"/>
              </a:rPr>
              <a:t>centrales des risques (solvabilité)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41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55063" y="6489700"/>
            <a:ext cx="388937" cy="3635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77673" y="1923150"/>
            <a:ext cx="8502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C00000"/>
              </a:buClr>
            </a:pP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Considérations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pour les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contrôleurs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: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Autres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aspects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978408" y="2473756"/>
            <a:ext cx="77766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Cadre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juridique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clair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statut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&amp;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enregistrement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des PST)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Conformité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légale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: clarification avec les PST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Enregistrement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des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entreprises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Examen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du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produit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avant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déploiement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massif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Approche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harmonisée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&amp; coordination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étroite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des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contrôleurs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Préservation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des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droits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les plus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fondamentaux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des clients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059936" y="1029927"/>
            <a:ext cx="508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 smtClean="0">
                <a:solidFill>
                  <a:srgbClr val="C00000"/>
                </a:solidFill>
                <a:latin typeface="Calibri" pitchFamily="34" charset="0"/>
              </a:rPr>
              <a:t>3. </a:t>
            </a:r>
            <a:r>
              <a:rPr lang="de-DE" sz="2400" dirty="0" err="1" smtClean="0">
                <a:solidFill>
                  <a:srgbClr val="C00000"/>
                </a:solidFill>
                <a:latin typeface="Calibri" pitchFamily="34" charset="0"/>
              </a:rPr>
              <a:t>Considérations</a:t>
            </a:r>
            <a:r>
              <a:rPr lang="de-DE" sz="24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Calibri" pitchFamily="34" charset="0"/>
              </a:rPr>
              <a:t>pour</a:t>
            </a:r>
            <a:r>
              <a:rPr lang="de-DE" sz="2400" dirty="0" smtClean="0">
                <a:solidFill>
                  <a:srgbClr val="C00000"/>
                </a:solidFill>
                <a:latin typeface="Calibri" pitchFamily="34" charset="0"/>
              </a:rPr>
              <a:t> les </a:t>
            </a:r>
            <a:r>
              <a:rPr lang="de-DE" sz="2400" dirty="0" err="1" smtClean="0">
                <a:solidFill>
                  <a:srgbClr val="C00000"/>
                </a:solidFill>
                <a:latin typeface="Calibri" pitchFamily="34" charset="0"/>
              </a:rPr>
              <a:t>contrôleurs</a:t>
            </a:r>
            <a:endParaRPr lang="de-DE" sz="24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55063" y="6489700"/>
            <a:ext cx="388937" cy="3635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77673" y="1923150"/>
            <a:ext cx="8502554" cy="1436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C00000"/>
              </a:buClr>
            </a:pPr>
            <a:r>
              <a:rPr lang="en-US" sz="2400" b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Conclusions</a:t>
            </a:r>
          </a:p>
          <a:p>
            <a:pPr>
              <a:buClr>
                <a:srgbClr val="C00000"/>
              </a:buClr>
            </a:pPr>
            <a:endParaRPr lang="en-US" sz="220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3" name="Rechteck 2"/>
          <p:cNvSpPr/>
          <p:nvPr/>
        </p:nvSpPr>
        <p:spPr>
          <a:xfrm>
            <a:off x="623679" y="2642273"/>
            <a:ext cx="8211103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  <a:buClr>
                <a:srgbClr val="C00000"/>
              </a:buClr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L’assurance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mobile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est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une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évolution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majeure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avec des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bénéfices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potentiellement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très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importants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Ces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bénéfices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doivent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être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mis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en regard des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défis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associés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Supervision et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réglementation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Protection des clients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059936" y="1029927"/>
            <a:ext cx="508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 err="1" smtClean="0">
                <a:solidFill>
                  <a:srgbClr val="C00000"/>
                </a:solidFill>
                <a:latin typeface="Calibri" pitchFamily="34" charset="0"/>
              </a:rPr>
              <a:t>Conclusions</a:t>
            </a:r>
            <a:endParaRPr lang="de-DE" sz="24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t="42413" r="10199" b="23549"/>
          <a:stretch>
            <a:fillRect/>
          </a:stretch>
        </p:blipFill>
        <p:spPr bwMode="auto">
          <a:xfrm>
            <a:off x="4157663" y="2776538"/>
            <a:ext cx="4986337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690563" y="2030413"/>
            <a:ext cx="479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en-US" b="1"/>
              <a:t/>
            </a:r>
            <a:br>
              <a:rPr lang="de-DE" altLang="en-US" b="1"/>
            </a:br>
            <a:endParaRPr lang="de-DE" altLang="en-US" b="1"/>
          </a:p>
        </p:txBody>
      </p:sp>
      <p:sp>
        <p:nvSpPr>
          <p:cNvPr id="14340" name="Rechteck 15"/>
          <p:cNvSpPr>
            <a:spLocks noChangeArrowheads="1"/>
          </p:cNvSpPr>
          <p:nvPr/>
        </p:nvSpPr>
        <p:spPr bwMode="auto">
          <a:xfrm>
            <a:off x="673100" y="1536700"/>
            <a:ext cx="69008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GB" altLang="en-US" sz="3200" b="1">
              <a:solidFill>
                <a:srgbClr val="A1241E"/>
              </a:solidFill>
              <a:latin typeface="Calibri Bold" pitchFamily="34" charset="0"/>
            </a:endParaRPr>
          </a:p>
          <a:p>
            <a:r>
              <a:rPr lang="en-GB" altLang="de-DE" sz="3200" b="1">
                <a:solidFill>
                  <a:srgbClr val="A1241E"/>
                </a:solidFill>
                <a:latin typeface="Calibri Bold" pitchFamily="34" charset="0"/>
              </a:rPr>
              <a:t>Initiative Accès à l’Assurance</a:t>
            </a:r>
          </a:p>
          <a:p>
            <a:r>
              <a:rPr lang="en-GB" altLang="de-DE" sz="1400" b="1">
                <a:solidFill>
                  <a:srgbClr val="3F3F3F"/>
                </a:solidFill>
                <a:latin typeface="Calibri" pitchFamily="34" charset="0"/>
              </a:rPr>
              <a:t>Programme mondial pour la promotion de cadres de réglementation et de contrôle sains</a:t>
            </a:r>
          </a:p>
          <a:p>
            <a:endParaRPr lang="en-GB" altLang="en-US" sz="2000" b="1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673100" y="3005138"/>
            <a:ext cx="7651750" cy="29829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  <a:defRPr/>
            </a:pPr>
            <a:r>
              <a:rPr lang="fr-FR" sz="2000" b="1" dirty="0">
                <a:latin typeface="Calibri" pitchFamily="34" charset="0"/>
              </a:rPr>
              <a:t>Consultation téléphonique </a:t>
            </a:r>
            <a:r>
              <a:rPr lang="fr-FR" sz="2000" b="1" dirty="0" err="1">
                <a:latin typeface="Calibri" pitchFamily="34" charset="0"/>
              </a:rPr>
              <a:t>AICA</a:t>
            </a:r>
            <a:r>
              <a:rPr lang="en-GB" sz="2000" b="1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</a:rPr>
              <a:t>-A2ii </a:t>
            </a:r>
            <a:r>
              <a:rPr lang="en-GB" sz="2000" b="1" dirty="0">
                <a:latin typeface="Calibri" pitchFamily="34" charset="0"/>
                <a:cs typeface="+mn-cs"/>
              </a:rPr>
              <a:t>: 24 </a:t>
            </a:r>
            <a:r>
              <a:rPr lang="en-GB" sz="2000" b="1" dirty="0" err="1">
                <a:latin typeface="Calibri" pitchFamily="34" charset="0"/>
                <a:cs typeface="+mn-cs"/>
              </a:rPr>
              <a:t>novembre</a:t>
            </a:r>
            <a:r>
              <a:rPr lang="en-GB" sz="2000" b="1" dirty="0">
                <a:latin typeface="Calibri" pitchFamily="34" charset="0"/>
                <a:cs typeface="+mn-cs"/>
              </a:rPr>
              <a:t> 2016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  <a:defRPr/>
            </a:pPr>
            <a:endParaRPr lang="en-US" sz="1800" b="1" dirty="0">
              <a:latin typeface="Calibri" panose="020F0502020204030204" pitchFamily="34" charset="0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  <a:defRPr/>
            </a:pPr>
            <a:r>
              <a:rPr lang="en-US" sz="1800" b="1" dirty="0" err="1">
                <a:latin typeface="Calibri" panose="020F0502020204030204" pitchFamily="34" charset="0"/>
                <a:cs typeface="+mn-cs"/>
              </a:rPr>
              <a:t>Afrique</a:t>
            </a:r>
            <a:r>
              <a:rPr lang="en-US" sz="1800" b="1" dirty="0">
                <a:latin typeface="Calibri" panose="020F0502020204030204" pitchFamily="34" charset="0"/>
                <a:cs typeface="+mn-cs"/>
              </a:rPr>
              <a:t> du </a:t>
            </a:r>
            <a:r>
              <a:rPr lang="en-US" sz="1800" b="1" dirty="0" err="1">
                <a:latin typeface="Calibri" panose="020F0502020204030204" pitchFamily="34" charset="0"/>
                <a:cs typeface="+mn-cs"/>
              </a:rPr>
              <a:t>Sud</a:t>
            </a:r>
            <a:r>
              <a:rPr lang="en-US" sz="1800" b="1" dirty="0">
                <a:latin typeface="Calibri" panose="020F0502020204030204" pitchFamily="34" charset="0"/>
                <a:cs typeface="+mn-cs"/>
              </a:rPr>
              <a:t> : r</a:t>
            </a:r>
            <a:r>
              <a:rPr lang="fr-FR" sz="1800" b="1" dirty="0" err="1">
                <a:latin typeface="Calibri" panose="020F0502020204030204" pitchFamily="34" charset="0"/>
                <a:cs typeface="+mn-cs"/>
              </a:rPr>
              <a:t>isques</a:t>
            </a:r>
            <a:r>
              <a:rPr lang="fr-FR" sz="1800" b="1" dirty="0">
                <a:latin typeface="Calibri" panose="020F0502020204030204" pitchFamily="34" charset="0"/>
                <a:cs typeface="+mn-cs"/>
              </a:rPr>
              <a:t> et défis de l'assurance mobile</a:t>
            </a:r>
            <a:endParaRPr lang="en-US" sz="1800" b="1" dirty="0">
              <a:latin typeface="Calibri" panose="020F0502020204030204" pitchFamily="34" charset="0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  <a:defRPr/>
            </a:pPr>
            <a:endParaRPr lang="en-US" sz="1800" b="1" dirty="0">
              <a:latin typeface="Calibri" panose="020F0502020204030204" pitchFamily="34" charset="0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  <a:defRPr/>
            </a:pPr>
            <a:endParaRPr lang="en-US" sz="1800" b="1" dirty="0">
              <a:latin typeface="Calibri" panose="020F0502020204030204" pitchFamily="34" charset="0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  <a:defRPr/>
            </a:pPr>
            <a:endParaRPr lang="en-US" sz="1800" b="1" dirty="0">
              <a:latin typeface="Calibri" panose="020F0502020204030204" pitchFamily="34" charset="0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  <a:defRPr/>
            </a:pPr>
            <a:r>
              <a:rPr lang="en-US" sz="1800" b="1" dirty="0">
                <a:latin typeface="Calibri" panose="020F0502020204030204" pitchFamily="34" charset="0"/>
                <a:cs typeface="+mn-cs"/>
              </a:rPr>
              <a:t>Eugene du </a:t>
            </a:r>
            <a:r>
              <a:rPr lang="en-US" sz="1800" b="1" dirty="0" smtClean="0">
                <a:latin typeface="Calibri" panose="020F0502020204030204" pitchFamily="34" charset="0"/>
                <a:cs typeface="+mn-cs"/>
              </a:rPr>
              <a:t>Toit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  <a:defRPr/>
            </a:pPr>
            <a:r>
              <a:rPr lang="en-US" sz="1800" b="1" dirty="0" smtClean="0">
                <a:latin typeface="Calibri" panose="020F0502020204030204" pitchFamily="34" charset="0"/>
              </a:rPr>
              <a:t>FSB</a:t>
            </a:r>
            <a:r>
              <a:rPr lang="en-US" sz="1800" b="1" dirty="0">
                <a:latin typeface="Calibri" panose="020F0502020204030204" pitchFamily="34" charset="0"/>
              </a:rPr>
              <a:t>, </a:t>
            </a:r>
            <a:r>
              <a:rPr lang="en-US" sz="1800" b="1" dirty="0" err="1">
                <a:latin typeface="Calibri" panose="020F0502020204030204" pitchFamily="34" charset="0"/>
              </a:rPr>
              <a:t>Afrique</a:t>
            </a:r>
            <a:r>
              <a:rPr lang="en-US" sz="1800" b="1" dirty="0">
                <a:latin typeface="Calibri" panose="020F0502020204030204" pitchFamily="34" charset="0"/>
              </a:rPr>
              <a:t> du </a:t>
            </a:r>
            <a:r>
              <a:rPr lang="en-US" sz="1800" b="1" dirty="0" err="1">
                <a:latin typeface="Calibri" panose="020F0502020204030204" pitchFamily="34" charset="0"/>
              </a:rPr>
              <a:t>Sud</a:t>
            </a:r>
            <a:r>
              <a:rPr lang="en-US" sz="1800" b="1" dirty="0">
                <a:latin typeface="Calibri" panose="020F0502020204030204" pitchFamily="34" charset="0"/>
                <a:cs typeface="+mn-cs"/>
              </a:rPr>
              <a:t/>
            </a:r>
            <a:br>
              <a:rPr lang="en-US" sz="1800" b="1" dirty="0">
                <a:latin typeface="Calibri" panose="020F0502020204030204" pitchFamily="34" charset="0"/>
                <a:cs typeface="+mn-cs"/>
              </a:rPr>
            </a:br>
            <a:endParaRPr lang="en-US" sz="1800" b="1" dirty="0">
              <a:latin typeface="Calibri" panose="020F0502020204030204" pitchFamily="34" charset="0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  <a:defRPr/>
            </a:pPr>
            <a:r>
              <a:rPr lang="en-US" sz="1800" b="1" dirty="0">
                <a:solidFill>
                  <a:srgbClr val="777978"/>
                </a:solidFill>
                <a:latin typeface="Calibri" panose="020F0502020204030204" pitchFamily="34" charset="0"/>
                <a:cs typeface="+mn-cs"/>
              </a:rPr>
              <a:t/>
            </a:r>
            <a:br>
              <a:rPr lang="en-US" sz="1800" b="1" dirty="0">
                <a:solidFill>
                  <a:srgbClr val="777978"/>
                </a:solidFill>
                <a:latin typeface="Calibri" panose="020F0502020204030204" pitchFamily="34" charset="0"/>
                <a:cs typeface="+mn-cs"/>
              </a:rPr>
            </a:br>
            <a:endParaRPr lang="en-GB" sz="1400" b="1" dirty="0">
              <a:solidFill>
                <a:srgbClr val="777978"/>
              </a:solidFill>
              <a:latin typeface="Akz Reg"/>
              <a:cs typeface="+mn-cs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  <a:defRPr/>
            </a:pPr>
            <a:endParaRPr lang="en-GB" sz="2400" b="1" dirty="0">
              <a:solidFill>
                <a:srgbClr val="777978"/>
              </a:solidFill>
              <a:latin typeface="Akz Reg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28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051425" y="858838"/>
            <a:ext cx="3984625" cy="544512"/>
          </a:xfrm>
        </p:spPr>
        <p:txBody>
          <a:bodyPr/>
          <a:lstStyle/>
          <a:p>
            <a:r>
              <a:rPr lang="fr-FR" altLang="de-DE" sz="1800" b="1" smtClean="0"/>
              <a:t>Structure et principaux risques des ORM partenaires d'assurance</a:t>
            </a:r>
            <a:endParaRPr lang="en-ZA" altLang="en-US" sz="1800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1563688"/>
            <a:ext cx="7924800" cy="865188"/>
          </a:xfrm>
        </p:spPr>
        <p:txBody>
          <a:bodyPr/>
          <a:lstStyle/>
          <a:p>
            <a:pPr>
              <a:buFontTx/>
              <a:buAutoNum type="arabicPeriod"/>
              <a:defRPr/>
            </a:pPr>
            <a:r>
              <a:rPr lang="en-ZA" sz="1800" b="0" dirty="0" err="1" smtClean="0">
                <a:latin typeface="Calibri" panose="020F0502020204030204" pitchFamily="34" charset="0"/>
              </a:rPr>
              <a:t>Opérateurs</a:t>
            </a:r>
            <a:r>
              <a:rPr lang="en-ZA" sz="1800" b="0" dirty="0" smtClean="0">
                <a:latin typeface="Calibri" panose="020F0502020204030204" pitchFamily="34" charset="0"/>
              </a:rPr>
              <a:t> de </a:t>
            </a:r>
            <a:r>
              <a:rPr lang="en-ZA" sz="1800" b="0" dirty="0" err="1" smtClean="0">
                <a:latin typeface="Calibri" panose="020F0502020204030204" pitchFamily="34" charset="0"/>
              </a:rPr>
              <a:t>réseau</a:t>
            </a:r>
            <a:r>
              <a:rPr lang="en-ZA" sz="1800" b="0" dirty="0" smtClean="0">
                <a:latin typeface="Calibri" panose="020F0502020204030204" pitchFamily="34" charset="0"/>
              </a:rPr>
              <a:t> mobile (</a:t>
            </a:r>
            <a:r>
              <a:rPr lang="en-ZA" sz="1800" b="0" dirty="0" err="1" smtClean="0">
                <a:latin typeface="Calibri" panose="020F0502020204030204" pitchFamily="34" charset="0"/>
              </a:rPr>
              <a:t>ORM</a:t>
            </a:r>
            <a:r>
              <a:rPr lang="en-ZA" sz="1800" b="0" dirty="0" smtClean="0">
                <a:latin typeface="Calibri" panose="020F0502020204030204" pitchFamily="34" charset="0"/>
              </a:rPr>
              <a:t>) : </a:t>
            </a:r>
            <a:r>
              <a:rPr lang="en-ZA" sz="1800" b="0" dirty="0" err="1" smtClean="0">
                <a:latin typeface="Calibri" panose="020F0502020204030204" pitchFamily="34" charset="0"/>
              </a:rPr>
              <a:t>différentes</a:t>
            </a:r>
            <a:r>
              <a:rPr lang="en-ZA" sz="1800" b="0" dirty="0" smtClean="0">
                <a:latin typeface="Calibri" panose="020F0502020204030204" pitchFamily="34" charset="0"/>
              </a:rPr>
              <a:t> structures de </a:t>
            </a:r>
            <a:r>
              <a:rPr lang="en-ZA" sz="1800" b="0" dirty="0" err="1" smtClean="0">
                <a:latin typeface="Calibri" panose="020F0502020204030204" pitchFamily="34" charset="0"/>
              </a:rPr>
              <a:t>fonctionnement</a:t>
            </a:r>
            <a:r>
              <a:rPr lang="en-ZA" sz="1800" b="0" dirty="0" smtClean="0">
                <a:latin typeface="Calibri" panose="020F0502020204030204" pitchFamily="34" charset="0"/>
              </a:rPr>
              <a:t> </a:t>
            </a:r>
            <a:r>
              <a:rPr lang="en-ZA" sz="1800" b="0" dirty="0" err="1" smtClean="0">
                <a:latin typeface="Calibri" panose="020F0502020204030204" pitchFamily="34" charset="0"/>
              </a:rPr>
              <a:t>dans</a:t>
            </a:r>
            <a:r>
              <a:rPr lang="en-ZA" sz="1800" b="0" dirty="0" smtClean="0">
                <a:latin typeface="Calibri" panose="020F0502020204030204" pitchFamily="34" charset="0"/>
              </a:rPr>
              <a:t> le </a:t>
            </a:r>
            <a:r>
              <a:rPr lang="en-ZA" sz="1800" b="0" dirty="0" err="1" smtClean="0">
                <a:latin typeface="Calibri" panose="020F0502020204030204" pitchFamily="34" charset="0"/>
              </a:rPr>
              <a:t>secteur</a:t>
            </a:r>
            <a:r>
              <a:rPr lang="en-ZA" sz="1800" b="0" dirty="0" smtClean="0">
                <a:latin typeface="Calibri" panose="020F0502020204030204" pitchFamily="34" charset="0"/>
              </a:rPr>
              <a:t> de </a:t>
            </a:r>
            <a:r>
              <a:rPr lang="en-ZA" sz="1800" b="0" dirty="0" err="1" smtClean="0">
                <a:latin typeface="Calibri" panose="020F0502020204030204" pitchFamily="34" charset="0"/>
              </a:rPr>
              <a:t>l’assurance</a:t>
            </a:r>
            <a:r>
              <a:rPr lang="en-ZA" sz="1800" b="0" dirty="0" smtClean="0">
                <a:latin typeface="Calibri" panose="020F0502020204030204" pitchFamily="34" charset="0"/>
              </a:rPr>
              <a:t> :</a:t>
            </a:r>
          </a:p>
          <a:p>
            <a:pPr>
              <a:buFontTx/>
              <a:buAutoNum type="arabicPeriod"/>
              <a:defRPr/>
            </a:pPr>
            <a:endParaRPr lang="en-ZA" sz="1800" b="0" dirty="0" smtClean="0">
              <a:latin typeface="Calibri" panose="020F0502020204030204" pitchFamily="34" charset="0"/>
            </a:endParaRPr>
          </a:p>
          <a:p>
            <a:pPr>
              <a:buFontTx/>
              <a:buAutoNum type="arabicPeriod"/>
              <a:defRPr/>
            </a:pPr>
            <a:endParaRPr lang="en-ZA" sz="1800" b="0" dirty="0">
              <a:latin typeface="Calibri" panose="020F0502020204030204" pitchFamily="34" charset="0"/>
            </a:endParaRPr>
          </a:p>
          <a:p>
            <a:pPr>
              <a:buFontTx/>
              <a:buAutoNum type="arabicPeriod"/>
              <a:defRPr/>
            </a:pPr>
            <a:endParaRPr lang="en-ZA" sz="1800" b="0" dirty="0" smtClean="0">
              <a:latin typeface="Calibri" panose="020F0502020204030204" pitchFamily="34" charset="0"/>
            </a:endParaRPr>
          </a:p>
          <a:p>
            <a:pPr>
              <a:buFontTx/>
              <a:buAutoNum type="arabicPeriod"/>
              <a:defRPr/>
            </a:pPr>
            <a:endParaRPr lang="en-ZA" sz="1800" b="0" dirty="0">
              <a:latin typeface="Calibri" panose="020F0502020204030204" pitchFamily="34" charset="0"/>
            </a:endParaRPr>
          </a:p>
          <a:p>
            <a:pPr>
              <a:buFontTx/>
              <a:buAutoNum type="arabicPeriod"/>
              <a:defRPr/>
            </a:pPr>
            <a:endParaRPr lang="en-ZA" sz="1800" b="0" dirty="0" smtClean="0">
              <a:latin typeface="Calibri" panose="020F0502020204030204" pitchFamily="34" charset="0"/>
            </a:endParaRPr>
          </a:p>
          <a:p>
            <a:pPr>
              <a:buFontTx/>
              <a:buAutoNum type="arabicPeriod"/>
              <a:defRPr/>
            </a:pPr>
            <a:endParaRPr lang="en-ZA" sz="1050" b="0" dirty="0" smtClean="0">
              <a:latin typeface="Calibri" panose="020F0502020204030204" pitchFamily="34" charset="0"/>
            </a:endParaRPr>
          </a:p>
          <a:p>
            <a:pPr>
              <a:buFontTx/>
              <a:buAutoNum type="arabicPeriod"/>
              <a:defRPr/>
            </a:pPr>
            <a:r>
              <a:rPr lang="en-ZA" sz="1800" dirty="0" err="1" smtClean="0">
                <a:latin typeface="Calibri" panose="020F0502020204030204" pitchFamily="34" charset="0"/>
              </a:rPr>
              <a:t>Principaux</a:t>
            </a:r>
            <a:r>
              <a:rPr lang="en-ZA" sz="1800" dirty="0" smtClean="0">
                <a:latin typeface="Calibri" panose="020F0502020204030204" pitchFamily="34" charset="0"/>
              </a:rPr>
              <a:t> </a:t>
            </a:r>
            <a:r>
              <a:rPr lang="en-ZA" sz="1800" dirty="0" err="1" smtClean="0">
                <a:latin typeface="Calibri" panose="020F0502020204030204" pitchFamily="34" charset="0"/>
              </a:rPr>
              <a:t>risques</a:t>
            </a:r>
            <a:r>
              <a:rPr lang="en-ZA" sz="1800" dirty="0" smtClean="0">
                <a:latin typeface="Calibri" panose="020F0502020204030204" pitchFamily="34" charset="0"/>
              </a:rPr>
              <a:t> </a:t>
            </a:r>
            <a:r>
              <a:rPr lang="en-ZA" sz="1800" b="0" dirty="0" err="1" smtClean="0">
                <a:latin typeface="Calibri" panose="020F0502020204030204" pitchFamily="34" charset="0"/>
              </a:rPr>
              <a:t>identifiés</a:t>
            </a:r>
            <a:r>
              <a:rPr lang="en-ZA" sz="1800" b="0" dirty="0" smtClean="0">
                <a:latin typeface="Calibri" panose="020F0502020204030204" pitchFamily="34" charset="0"/>
              </a:rPr>
              <a:t> sur le </a:t>
            </a:r>
            <a:r>
              <a:rPr lang="en-ZA" sz="1800" b="0" dirty="0" err="1" smtClean="0">
                <a:latin typeface="Calibri" panose="020F0502020204030204" pitchFamily="34" charset="0"/>
              </a:rPr>
              <a:t>marché</a:t>
            </a:r>
            <a:r>
              <a:rPr lang="en-ZA" sz="1800" b="0" dirty="0" smtClean="0">
                <a:latin typeface="Calibri" panose="020F0502020204030204" pitchFamily="34" charset="0"/>
              </a:rPr>
              <a:t> de </a:t>
            </a:r>
            <a:r>
              <a:rPr lang="en-ZA" sz="1800" b="0" dirty="0" err="1" smtClean="0">
                <a:latin typeface="Calibri" panose="020F0502020204030204" pitchFamily="34" charset="0"/>
              </a:rPr>
              <a:t>l’assurance</a:t>
            </a:r>
            <a:r>
              <a:rPr lang="en-ZA" sz="1800" b="0" dirty="0" smtClean="0">
                <a:latin typeface="Calibri" panose="020F0502020204030204" pitchFamily="34" charset="0"/>
              </a:rPr>
              <a:t> mobile </a:t>
            </a:r>
            <a:r>
              <a:rPr lang="en-ZA" sz="1800" b="0" dirty="0" err="1" smtClean="0">
                <a:latin typeface="Calibri" panose="020F0502020204030204" pitchFamily="34" charset="0"/>
              </a:rPr>
              <a:t>en</a:t>
            </a:r>
            <a:r>
              <a:rPr lang="en-ZA" sz="1800" b="0" dirty="0" smtClean="0">
                <a:latin typeface="Calibri" panose="020F0502020204030204" pitchFamily="34" charset="0"/>
              </a:rPr>
              <a:t> </a:t>
            </a:r>
            <a:r>
              <a:rPr lang="en-ZA" sz="1800" b="0" dirty="0" err="1" smtClean="0">
                <a:latin typeface="Calibri" panose="020F0502020204030204" pitchFamily="34" charset="0"/>
              </a:rPr>
              <a:t>Afrique</a:t>
            </a:r>
            <a:r>
              <a:rPr lang="en-ZA" sz="1800" b="0" dirty="0" smtClean="0">
                <a:latin typeface="Calibri" panose="020F0502020204030204" pitchFamily="34" charset="0"/>
              </a:rPr>
              <a:t> du </a:t>
            </a:r>
            <a:r>
              <a:rPr lang="en-ZA" sz="1800" b="0" dirty="0" err="1" smtClean="0">
                <a:latin typeface="Calibri" panose="020F0502020204030204" pitchFamily="34" charset="0"/>
              </a:rPr>
              <a:t>Sud</a:t>
            </a:r>
            <a:r>
              <a:rPr lang="en-ZA" sz="1800" b="0" dirty="0" smtClean="0">
                <a:latin typeface="Calibri" panose="020F0502020204030204" pitchFamily="34" charset="0"/>
              </a:rPr>
              <a:t> :</a:t>
            </a:r>
          </a:p>
          <a:p>
            <a:pPr marL="720000">
              <a:buFont typeface="Wingdings" panose="05000000000000000000" pitchFamily="2" charset="2"/>
              <a:buChar char="§"/>
              <a:defRPr/>
            </a:pPr>
            <a:endParaRPr lang="en-ZA" sz="1800" b="0" dirty="0" smtClean="0">
              <a:latin typeface="Calibri" panose="020F050202020403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55E5C73-957C-4C32-B716-C8C1160C9DEB}" type="slidenum">
              <a:rPr lang="de-DE" altLang="en-US" sz="900" smtClean="0">
                <a:solidFill>
                  <a:schemeClr val="bg1"/>
                </a:solidFill>
              </a:rPr>
              <a:pPr/>
              <a:t>18</a:t>
            </a:fld>
            <a:endParaRPr lang="de-DE" altLang="en-US" sz="900" smtClean="0"/>
          </a:p>
        </p:txBody>
      </p:sp>
      <p:sp>
        <p:nvSpPr>
          <p:cNvPr id="5" name="Ellipse 2"/>
          <p:cNvSpPr/>
          <p:nvPr/>
        </p:nvSpPr>
        <p:spPr bwMode="auto">
          <a:xfrm>
            <a:off x="534988" y="2133209"/>
            <a:ext cx="1903412" cy="1006475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400" b="1" dirty="0" err="1">
                <a:latin typeface="Calibri" panose="020F0502020204030204" pitchFamily="34" charset="0"/>
                <a:ea typeface="ＭＳ Ｐゴシック" pitchFamily="-32" charset="-128"/>
              </a:rPr>
              <a:t>Assureur</a:t>
            </a:r>
            <a:r>
              <a:rPr lang="de-DE" sz="1400" b="1" dirty="0">
                <a:latin typeface="Calibri" panose="020F0502020204030204" pitchFamily="34" charset="0"/>
                <a:ea typeface="ＭＳ Ｐゴシック" pitchFamily="-32" charset="-128"/>
              </a:rPr>
              <a:t> </a:t>
            </a:r>
            <a:r>
              <a:rPr lang="de-DE" sz="1400" b="1" dirty="0" err="1">
                <a:latin typeface="Calibri" panose="020F0502020204030204" pitchFamily="34" charset="0"/>
                <a:ea typeface="ＭＳ Ｐゴシック" pitchFamily="-32" charset="-128"/>
              </a:rPr>
              <a:t>enregistré</a:t>
            </a:r>
            <a:r>
              <a:rPr lang="de-DE" sz="1400" b="1" dirty="0">
                <a:latin typeface="Calibri" panose="020F0502020204030204" pitchFamily="34" charset="0"/>
                <a:ea typeface="ＭＳ Ｐゴシック" pitchFamily="-32" charset="-128"/>
              </a:rPr>
              <a:t> au sein du </a:t>
            </a:r>
            <a:r>
              <a:rPr lang="de-DE" sz="1400" b="1" dirty="0" err="1">
                <a:latin typeface="Calibri" panose="020F0502020204030204" pitchFamily="34" charset="0"/>
                <a:ea typeface="ＭＳ Ｐゴシック" pitchFamily="-32" charset="-128"/>
              </a:rPr>
              <a:t>groupe</a:t>
            </a:r>
            <a:r>
              <a:rPr lang="de-DE" sz="1400" b="1" dirty="0">
                <a:latin typeface="Calibri" panose="020F0502020204030204" pitchFamily="34" charset="0"/>
                <a:ea typeface="ＭＳ Ｐゴシック" pitchFamily="-32" charset="-128"/>
              </a:rPr>
              <a:t> de </a:t>
            </a:r>
            <a:r>
              <a:rPr lang="de-DE" sz="1400" b="1" dirty="0" err="1">
                <a:latin typeface="Calibri" panose="020F0502020204030204" pitchFamily="34" charset="0"/>
                <a:ea typeface="ＭＳ Ｐゴシック" pitchFamily="-32" charset="-128"/>
              </a:rPr>
              <a:t>l‘ORM</a:t>
            </a:r>
            <a:endParaRPr lang="de-DE" sz="1400" b="1" dirty="0"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8" name="Ellipse 2"/>
          <p:cNvSpPr/>
          <p:nvPr/>
        </p:nvSpPr>
        <p:spPr bwMode="auto">
          <a:xfrm>
            <a:off x="3322638" y="2133209"/>
            <a:ext cx="2011362" cy="1006475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400" b="1" dirty="0" err="1">
                <a:latin typeface="Calibri" panose="020F0502020204030204" pitchFamily="34" charset="0"/>
                <a:ea typeface="ＭＳ Ｐゴシック" pitchFamily="-32" charset="-128"/>
              </a:rPr>
              <a:t>Système</a:t>
            </a:r>
            <a:r>
              <a:rPr lang="de-DE" sz="1400" b="1" dirty="0">
                <a:latin typeface="Calibri" panose="020F0502020204030204" pitchFamily="34" charset="0"/>
                <a:ea typeface="ＭＳ Ｐゴシック" pitchFamily="-32" charset="-128"/>
              </a:rPr>
              <a:t> de </a:t>
            </a:r>
            <a:r>
              <a:rPr lang="de-DE" sz="1400" b="1" dirty="0" err="1">
                <a:latin typeface="Calibri" panose="020F0502020204030204" pitchFamily="34" charset="0"/>
                <a:ea typeface="ＭＳ Ｐゴシック" pitchFamily="-32" charset="-128"/>
              </a:rPr>
              <a:t>captive</a:t>
            </a:r>
            <a:r>
              <a:rPr lang="de-DE" sz="1400" b="1" dirty="0">
                <a:latin typeface="Calibri" panose="020F0502020204030204" pitchFamily="34" charset="0"/>
                <a:ea typeface="ＭＳ Ｐゴシック" pitchFamily="-32" charset="-128"/>
              </a:rPr>
              <a:t> </a:t>
            </a:r>
            <a:r>
              <a:rPr lang="de-DE" sz="1400" b="1" dirty="0" err="1">
                <a:latin typeface="Calibri" panose="020F0502020204030204" pitchFamily="34" charset="0"/>
                <a:ea typeface="ＭＳ Ｐゴシック" pitchFamily="-32" charset="-128"/>
              </a:rPr>
              <a:t>d‘assurance</a:t>
            </a:r>
            <a:endParaRPr lang="de-DE" sz="1400" b="1" dirty="0"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9" name="Ellipse 2"/>
          <p:cNvSpPr/>
          <p:nvPr/>
        </p:nvSpPr>
        <p:spPr bwMode="auto">
          <a:xfrm>
            <a:off x="6184900" y="2133209"/>
            <a:ext cx="2012950" cy="1006475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400" b="1" dirty="0" err="1">
                <a:latin typeface="Calibri" panose="020F0502020204030204" pitchFamily="34" charset="0"/>
                <a:ea typeface="ＭＳ Ｐゴシック" pitchFamily="-32" charset="-128"/>
              </a:rPr>
              <a:t>Accords</a:t>
            </a:r>
            <a:r>
              <a:rPr lang="de-DE" sz="1400" b="1" dirty="0">
                <a:latin typeface="Calibri" panose="020F0502020204030204" pitchFamily="34" charset="0"/>
                <a:ea typeface="ＭＳ Ｐゴシック" pitchFamily="-32" charset="-128"/>
              </a:rPr>
              <a:t> de </a:t>
            </a:r>
            <a:r>
              <a:rPr lang="de-DE" sz="1400" b="1" dirty="0" err="1">
                <a:latin typeface="Calibri" panose="020F0502020204030204" pitchFamily="34" charset="0"/>
                <a:ea typeface="ＭＳ Ｐゴシック" pitchFamily="-32" charset="-128"/>
              </a:rPr>
              <a:t>marque</a:t>
            </a:r>
            <a:endParaRPr lang="de-DE" sz="1400" b="1" dirty="0"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12" name="Abgerundetes Rechteck 8"/>
          <p:cNvSpPr/>
          <p:nvPr/>
        </p:nvSpPr>
        <p:spPr bwMode="auto">
          <a:xfrm>
            <a:off x="534988" y="4062413"/>
            <a:ext cx="2149475" cy="9842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400" b="1" dirty="0" err="1">
                <a:latin typeface="Calibri" panose="020F0502020204030204" pitchFamily="34" charset="0"/>
                <a:ea typeface="ＭＳ Ｐゴシック" pitchFamily="-32" charset="-128"/>
              </a:rPr>
              <a:t>Protection</a:t>
            </a:r>
            <a:r>
              <a:rPr lang="de-DE" sz="1400" b="1" dirty="0">
                <a:latin typeface="Calibri" panose="020F0502020204030204" pitchFamily="34" charset="0"/>
                <a:ea typeface="ＭＳ Ｐゴシック" pitchFamily="-32" charset="-128"/>
              </a:rPr>
              <a:t> et </a:t>
            </a:r>
            <a:r>
              <a:rPr lang="de-DE" sz="1400" b="1" dirty="0" err="1">
                <a:latin typeface="Calibri" panose="020F0502020204030204" pitchFamily="34" charset="0"/>
                <a:ea typeface="ＭＳ Ｐゴシック" pitchFamily="-32" charset="-128"/>
              </a:rPr>
              <a:t>confidentialité</a:t>
            </a:r>
            <a:r>
              <a:rPr lang="de-DE" sz="1400" b="1" dirty="0">
                <a:latin typeface="Calibri" panose="020F0502020204030204" pitchFamily="34" charset="0"/>
                <a:ea typeface="ＭＳ Ｐゴシック" pitchFamily="-32" charset="-128"/>
              </a:rPr>
              <a:t> des </a:t>
            </a:r>
            <a:r>
              <a:rPr lang="de-DE" sz="1400" b="1" dirty="0" err="1">
                <a:latin typeface="Calibri" panose="020F0502020204030204" pitchFamily="34" charset="0"/>
                <a:ea typeface="ＭＳ Ｐゴシック" pitchFamily="-32" charset="-128"/>
              </a:rPr>
              <a:t>données</a:t>
            </a:r>
            <a:endParaRPr lang="de-DE" sz="1400" b="1" dirty="0"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13" name="Abgerundetes Rechteck 8"/>
          <p:cNvSpPr/>
          <p:nvPr/>
        </p:nvSpPr>
        <p:spPr bwMode="auto">
          <a:xfrm>
            <a:off x="3416300" y="4062413"/>
            <a:ext cx="1887538" cy="9255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400" b="1" dirty="0" err="1">
                <a:latin typeface="Calibri" panose="020F0502020204030204" pitchFamily="34" charset="0"/>
                <a:ea typeface="ＭＳ Ｐゴシック" pitchFamily="-32" charset="-128"/>
              </a:rPr>
              <a:t>Pratiques</a:t>
            </a:r>
            <a:r>
              <a:rPr lang="de-DE" sz="1400" b="1" dirty="0">
                <a:latin typeface="Calibri" panose="020F0502020204030204" pitchFamily="34" charset="0"/>
                <a:ea typeface="ＭＳ Ｐゴシック" pitchFamily="-32" charset="-128"/>
              </a:rPr>
              <a:t> </a:t>
            </a:r>
            <a:r>
              <a:rPr lang="de-DE" sz="1400" b="1" dirty="0" err="1">
                <a:latin typeface="Calibri" panose="020F0502020204030204" pitchFamily="34" charset="0"/>
                <a:ea typeface="ＭＳ Ｐゴシック" pitchFamily="-32" charset="-128"/>
              </a:rPr>
              <a:t>marketing</a:t>
            </a:r>
            <a:r>
              <a:rPr lang="de-DE" sz="1400" b="1" dirty="0">
                <a:latin typeface="Calibri" panose="020F0502020204030204" pitchFamily="34" charset="0"/>
                <a:ea typeface="ＭＳ Ｐゴシック" pitchFamily="-32" charset="-128"/>
              </a:rPr>
              <a:t> </a:t>
            </a:r>
            <a:r>
              <a:rPr lang="de-DE" sz="1400" b="1" dirty="0" err="1">
                <a:latin typeface="Calibri" panose="020F0502020204030204" pitchFamily="34" charset="0"/>
                <a:ea typeface="ＭＳ Ｐゴシック" pitchFamily="-32" charset="-128"/>
              </a:rPr>
              <a:t>abusives</a:t>
            </a:r>
            <a:endParaRPr lang="de-DE" sz="1400" b="1" dirty="0"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14" name="Abgerundetes Rechteck 8"/>
          <p:cNvSpPr/>
          <p:nvPr/>
        </p:nvSpPr>
        <p:spPr bwMode="auto">
          <a:xfrm>
            <a:off x="5770563" y="4062413"/>
            <a:ext cx="2851150" cy="9667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400" b="1" dirty="0" err="1">
                <a:latin typeface="Calibri" panose="020F0502020204030204" pitchFamily="34" charset="0"/>
                <a:ea typeface="ＭＳ Ｐゴシック" pitchFamily="-32" charset="-128"/>
              </a:rPr>
              <a:t>Risques</a:t>
            </a:r>
            <a:r>
              <a:rPr lang="de-DE" sz="1400" b="1" dirty="0">
                <a:latin typeface="Calibri" panose="020F0502020204030204" pitchFamily="34" charset="0"/>
                <a:ea typeface="ＭＳ Ｐゴシック" pitchFamily="-32" charset="-128"/>
              </a:rPr>
              <a:t> </a:t>
            </a:r>
            <a:r>
              <a:rPr lang="de-DE" sz="1400" b="1" dirty="0" err="1">
                <a:latin typeface="Calibri" panose="020F0502020204030204" pitchFamily="34" charset="0"/>
                <a:ea typeface="ＭＳ Ｐゴシック" pitchFamily="-32" charset="-128"/>
              </a:rPr>
              <a:t>opérationnels</a:t>
            </a:r>
            <a:r>
              <a:rPr lang="de-DE" sz="1400" b="1" dirty="0">
                <a:latin typeface="Calibri" panose="020F0502020204030204" pitchFamily="34" charset="0"/>
                <a:ea typeface="ＭＳ Ｐゴシック" pitchFamily="-32" charset="-128"/>
              </a:rPr>
              <a:t>, </a:t>
            </a:r>
            <a:r>
              <a:rPr lang="de-DE" sz="1400" b="1" dirty="0" err="1">
                <a:latin typeface="Calibri" panose="020F0502020204030204" pitchFamily="34" charset="0"/>
                <a:ea typeface="ＭＳ Ｐゴシック" pitchFamily="-32" charset="-128"/>
              </a:rPr>
              <a:t>spécifiquement</a:t>
            </a:r>
            <a:r>
              <a:rPr lang="de-DE" sz="1400" b="1" dirty="0">
                <a:latin typeface="Calibri" panose="020F0502020204030204" pitchFamily="34" charset="0"/>
                <a:ea typeface="ＭＳ Ｐゴシック" pitchFamily="-32" charset="-128"/>
              </a:rPr>
              <a:t> </a:t>
            </a:r>
            <a:r>
              <a:rPr lang="de-DE" sz="1400" b="1" dirty="0" err="1">
                <a:latin typeface="Calibri" panose="020F0502020204030204" pitchFamily="34" charset="0"/>
                <a:ea typeface="ＭＳ Ｐゴシック" pitchFamily="-32" charset="-128"/>
              </a:rPr>
              <a:t>risques</a:t>
            </a:r>
            <a:r>
              <a:rPr lang="de-DE" sz="1400" b="1" dirty="0">
                <a:latin typeface="Calibri" panose="020F0502020204030204" pitchFamily="34" charset="0"/>
                <a:ea typeface="ＭＳ Ｐゴシック" pitchFamily="-32" charset="-128"/>
              </a:rPr>
              <a:t> de </a:t>
            </a:r>
            <a:r>
              <a:rPr lang="de-DE" sz="1400" b="1" dirty="0" err="1">
                <a:latin typeface="Calibri" panose="020F0502020204030204" pitchFamily="34" charset="0"/>
                <a:ea typeface="ＭＳ Ｐゴシック" pitchFamily="-32" charset="-128"/>
              </a:rPr>
              <a:t>sous-traitance</a:t>
            </a:r>
            <a:r>
              <a:rPr lang="de-DE" sz="1400" b="1" dirty="0">
                <a:latin typeface="Calibri" panose="020F0502020204030204" pitchFamily="34" charset="0"/>
                <a:ea typeface="ＭＳ Ｐゴシック" pitchFamily="-32" charset="-128"/>
              </a:rPr>
              <a:t> &amp; de </a:t>
            </a:r>
            <a:r>
              <a:rPr lang="de-DE" sz="1400" b="1" dirty="0" err="1">
                <a:latin typeface="Calibri" panose="020F0502020204030204" pitchFamily="34" charset="0"/>
                <a:ea typeface="ＭＳ Ｐゴシック" pitchFamily="-32" charset="-128"/>
              </a:rPr>
              <a:t>partenariat</a:t>
            </a:r>
            <a:endParaRPr lang="de-DE" sz="1400" b="1" dirty="0"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15371" name="TextBox 3"/>
          <p:cNvSpPr txBox="1">
            <a:spLocks noChangeArrowheads="1"/>
          </p:cNvSpPr>
          <p:nvPr/>
        </p:nvSpPr>
        <p:spPr bwMode="auto">
          <a:xfrm>
            <a:off x="674688" y="5322888"/>
            <a:ext cx="2200275" cy="83026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ZA" altLang="en-US" sz="1200">
                <a:latin typeface="Calibri" panose="020F0502020204030204" pitchFamily="34" charset="0"/>
              </a:rPr>
              <a:t>Interconnexion accrue ; symétrie de l’information ; utilisation non autorisée des données</a:t>
            </a:r>
          </a:p>
        </p:txBody>
      </p:sp>
      <p:sp>
        <p:nvSpPr>
          <p:cNvPr id="15372" name="TextBox 16"/>
          <p:cNvSpPr txBox="1">
            <a:spLocks noChangeArrowheads="1"/>
          </p:cNvSpPr>
          <p:nvPr/>
        </p:nvSpPr>
        <p:spPr bwMode="auto">
          <a:xfrm>
            <a:off x="3260725" y="5334000"/>
            <a:ext cx="2200275" cy="13843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ZA" altLang="en-US" sz="1200" dirty="0">
                <a:latin typeface="Calibri" panose="020F0502020204030204" pitchFamily="34" charset="0"/>
              </a:rPr>
              <a:t>Commercialisation par abonnement par </a:t>
            </a:r>
            <a:r>
              <a:rPr lang="en-ZA" altLang="en-US" sz="1200" dirty="0" err="1">
                <a:latin typeface="Calibri" panose="020F0502020204030204" pitchFamily="34" charset="0"/>
              </a:rPr>
              <a:t>défaut</a:t>
            </a:r>
            <a:r>
              <a:rPr lang="en-ZA" altLang="en-US" sz="1200" dirty="0">
                <a:latin typeface="Calibri" panose="020F0502020204030204" pitchFamily="34" charset="0"/>
              </a:rPr>
              <a:t> ; identification </a:t>
            </a:r>
            <a:r>
              <a:rPr lang="en-ZA" altLang="en-US" sz="1200" dirty="0" err="1">
                <a:latin typeface="Calibri" panose="020F0502020204030204" pitchFamily="34" charset="0"/>
              </a:rPr>
              <a:t>insuffisante</a:t>
            </a:r>
            <a:r>
              <a:rPr lang="en-ZA" altLang="en-US" sz="1200" dirty="0">
                <a:latin typeface="Calibri" panose="020F0502020204030204" pitchFamily="34" charset="0"/>
              </a:rPr>
              <a:t> de </a:t>
            </a:r>
            <a:r>
              <a:rPr lang="en-ZA" altLang="en-US" sz="1200" dirty="0" err="1">
                <a:latin typeface="Calibri" panose="020F0502020204030204" pitchFamily="34" charset="0"/>
              </a:rPr>
              <a:t>l’assureur</a:t>
            </a:r>
            <a:r>
              <a:rPr lang="en-ZA" altLang="en-US" sz="1200" dirty="0">
                <a:latin typeface="Calibri" panose="020F0502020204030204" pitchFamily="34" charset="0"/>
              </a:rPr>
              <a:t> ; </a:t>
            </a:r>
            <a:r>
              <a:rPr lang="en-ZA" altLang="en-US" sz="1200" dirty="0" err="1">
                <a:latin typeface="Calibri" panose="020F0502020204030204" pitchFamily="34" charset="0"/>
              </a:rPr>
              <a:t>manque</a:t>
            </a:r>
            <a:r>
              <a:rPr lang="en-ZA" altLang="en-US" sz="1200" dirty="0">
                <a:latin typeface="Calibri" panose="020F0502020204030204" pitchFamily="34" charset="0"/>
              </a:rPr>
              <a:t> </a:t>
            </a:r>
            <a:r>
              <a:rPr lang="en-ZA" altLang="en-US" sz="1200" dirty="0" err="1">
                <a:latin typeface="Calibri" panose="020F0502020204030204" pitchFamily="34" charset="0"/>
              </a:rPr>
              <a:t>d’infor-mations</a:t>
            </a:r>
            <a:r>
              <a:rPr lang="en-ZA" altLang="en-US" sz="1200" dirty="0">
                <a:latin typeface="Calibri" panose="020F0502020204030204" pitchFamily="34" charset="0"/>
              </a:rPr>
              <a:t> </a:t>
            </a:r>
            <a:r>
              <a:rPr lang="en-ZA" altLang="en-US" sz="1200" dirty="0" err="1">
                <a:latin typeface="Calibri" panose="020F0502020204030204" pitchFamily="34" charset="0"/>
              </a:rPr>
              <a:t>concernant</a:t>
            </a:r>
            <a:r>
              <a:rPr lang="en-ZA" altLang="en-US" sz="1200" dirty="0">
                <a:latin typeface="Calibri" panose="020F0502020204030204" pitchFamily="34" charset="0"/>
              </a:rPr>
              <a:t> les conditions </a:t>
            </a:r>
            <a:r>
              <a:rPr lang="en-ZA" altLang="en-US" sz="1200" dirty="0" err="1">
                <a:latin typeface="Calibri" panose="020F0502020204030204" pitchFamily="34" charset="0"/>
              </a:rPr>
              <a:t>contractuelles</a:t>
            </a:r>
            <a:r>
              <a:rPr lang="en-ZA" altLang="en-US" sz="1200" dirty="0">
                <a:latin typeface="Calibri" panose="020F0502020204030204" pitchFamily="34" charset="0"/>
              </a:rPr>
              <a:t> </a:t>
            </a:r>
            <a:r>
              <a:rPr lang="en-ZA" altLang="en-US" sz="1200" dirty="0" err="1">
                <a:latin typeface="Calibri" panose="020F0502020204030204" pitchFamily="34" charset="0"/>
              </a:rPr>
              <a:t>essentielles</a:t>
            </a:r>
            <a:endParaRPr lang="en-ZA" altLang="en-US" sz="1200" dirty="0">
              <a:latin typeface="Calibri" panose="020F0502020204030204" pitchFamily="34" charset="0"/>
            </a:endParaRPr>
          </a:p>
        </p:txBody>
      </p:sp>
      <p:sp>
        <p:nvSpPr>
          <p:cNvPr id="15373" name="TextBox 17"/>
          <p:cNvSpPr txBox="1">
            <a:spLocks noChangeArrowheads="1"/>
          </p:cNvSpPr>
          <p:nvPr/>
        </p:nvSpPr>
        <p:spPr bwMode="auto">
          <a:xfrm>
            <a:off x="5770563" y="5230813"/>
            <a:ext cx="2851150" cy="13843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en-US" sz="1200">
                <a:latin typeface="Calibri" panose="020F0502020204030204" pitchFamily="34" charset="0"/>
              </a:rPr>
              <a:t>Surveillance et données insuffisantes ; risque pour l'assureur qui se traduit par une protection inadaptée des consommateurs tout au long du cycle de vie du produit ; prévalent dans les systèmes de captives et accords de délégation de souscription</a:t>
            </a:r>
            <a:endParaRPr lang="en-ZA" altLang="en-US" sz="1200">
              <a:latin typeface="Calibri" panose="020F0502020204030204" pitchFamily="34" charset="0"/>
            </a:endParaRPr>
          </a:p>
        </p:txBody>
      </p:sp>
      <p:cxnSp>
        <p:nvCxnSpPr>
          <p:cNvPr id="15374" name="Straight Connector 19"/>
          <p:cNvCxnSpPr>
            <a:cxnSpLocks noChangeShapeType="1"/>
          </p:cNvCxnSpPr>
          <p:nvPr/>
        </p:nvCxnSpPr>
        <p:spPr bwMode="auto">
          <a:xfrm>
            <a:off x="1620838" y="5116513"/>
            <a:ext cx="0" cy="2063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5" name="Straight Connector 24"/>
          <p:cNvCxnSpPr>
            <a:cxnSpLocks noChangeShapeType="1"/>
          </p:cNvCxnSpPr>
          <p:nvPr/>
        </p:nvCxnSpPr>
        <p:spPr bwMode="auto">
          <a:xfrm>
            <a:off x="4324350" y="5087938"/>
            <a:ext cx="0" cy="2063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6" name="Straight Connector 25"/>
          <p:cNvCxnSpPr>
            <a:cxnSpLocks noChangeShapeType="1"/>
            <a:endCxn id="15373" idx="0"/>
          </p:cNvCxnSpPr>
          <p:nvPr/>
        </p:nvCxnSpPr>
        <p:spPr bwMode="auto">
          <a:xfrm>
            <a:off x="7191375" y="5087938"/>
            <a:ext cx="4763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81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906FB50-00F9-4CAB-B583-3AE579F76174}" type="slidenum">
              <a:rPr lang="de-DE" altLang="en-US" sz="900" smtClean="0">
                <a:solidFill>
                  <a:schemeClr val="bg1"/>
                </a:solidFill>
              </a:rPr>
              <a:pPr/>
              <a:t>19</a:t>
            </a:fld>
            <a:endParaRPr lang="de-DE" altLang="en-US" sz="900" smtClean="0"/>
          </a:p>
        </p:txBody>
      </p:sp>
      <p:sp>
        <p:nvSpPr>
          <p:cNvPr id="5" name="Ellipse 2"/>
          <p:cNvSpPr/>
          <p:nvPr/>
        </p:nvSpPr>
        <p:spPr bwMode="auto">
          <a:xfrm>
            <a:off x="3426989" y="1353663"/>
            <a:ext cx="2228850" cy="1273175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600" b="1" dirty="0" err="1">
                <a:latin typeface="Calibri" panose="020F0502020204030204" pitchFamily="34" charset="0"/>
                <a:ea typeface="ＭＳ Ｐゴシック" pitchFamily="-32" charset="-128"/>
              </a:rPr>
              <a:t>Constitution</a:t>
            </a:r>
            <a:r>
              <a:rPr lang="de-DE" sz="1600" b="1" dirty="0">
                <a:latin typeface="Calibri" panose="020F0502020204030204" pitchFamily="34" charset="0"/>
                <a:ea typeface="ＭＳ Ｐゴシック" pitchFamily="-32" charset="-128"/>
              </a:rPr>
              <a:t> </a:t>
            </a:r>
            <a:r>
              <a:rPr lang="de-DE" sz="1600" b="1" dirty="0" err="1">
                <a:latin typeface="Calibri" panose="020F0502020204030204" pitchFamily="34" charset="0"/>
                <a:ea typeface="ＭＳ Ｐゴシック" pitchFamily="-32" charset="-128"/>
              </a:rPr>
              <a:t>d'Afrique</a:t>
            </a:r>
            <a:r>
              <a:rPr lang="de-DE" sz="1600" b="1" dirty="0">
                <a:latin typeface="Calibri" panose="020F0502020204030204" pitchFamily="34" charset="0"/>
                <a:ea typeface="ＭＳ Ｐゴシック" pitchFamily="-32" charset="-128"/>
              </a:rPr>
              <a:t> du Sud</a:t>
            </a:r>
          </a:p>
        </p:txBody>
      </p:sp>
      <p:sp>
        <p:nvSpPr>
          <p:cNvPr id="8" name="Abgerundetes Rechteck 8"/>
          <p:cNvSpPr/>
          <p:nvPr/>
        </p:nvSpPr>
        <p:spPr bwMode="auto">
          <a:xfrm>
            <a:off x="452014" y="4090513"/>
            <a:ext cx="1258887" cy="1176338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fr-FR" sz="1200" b="1" dirty="0">
                <a:latin typeface="Calibri" panose="020F0502020204030204" pitchFamily="34" charset="0"/>
                <a:ea typeface="ＭＳ Ｐゴシック" pitchFamily="-32" charset="-128"/>
              </a:rPr>
              <a:t>Loi sur la protection des données personnelles </a:t>
            </a:r>
            <a:r>
              <a:rPr lang="de-DE" sz="1200" b="1" dirty="0">
                <a:latin typeface="Calibri" panose="020F0502020204030204" pitchFamily="34" charset="0"/>
                <a:ea typeface="ＭＳ Ｐゴシック" pitchFamily="-32" charset="-128"/>
              </a:rPr>
              <a:t>(</a:t>
            </a:r>
            <a:r>
              <a:rPr lang="de-DE" sz="1200" b="1" dirty="0" err="1">
                <a:latin typeface="Calibri" panose="020F0502020204030204" pitchFamily="34" charset="0"/>
                <a:ea typeface="ＭＳ Ｐゴシック" pitchFamily="-32" charset="-128"/>
              </a:rPr>
              <a:t>POPI</a:t>
            </a:r>
            <a:r>
              <a:rPr lang="de-DE" sz="1400" b="1" dirty="0">
                <a:latin typeface="Calibri" panose="020F0502020204030204" pitchFamily="34" charset="0"/>
                <a:ea typeface="ＭＳ Ｐゴシック" pitchFamily="-32" charset="-128"/>
              </a:rPr>
              <a:t>)</a:t>
            </a:r>
          </a:p>
        </p:txBody>
      </p:sp>
      <p:cxnSp>
        <p:nvCxnSpPr>
          <p:cNvPr id="16389" name="Straight Connector 9"/>
          <p:cNvCxnSpPr>
            <a:cxnSpLocks noChangeShapeType="1"/>
          </p:cNvCxnSpPr>
          <p:nvPr/>
        </p:nvCxnSpPr>
        <p:spPr bwMode="auto">
          <a:xfrm flipH="1">
            <a:off x="4414838" y="2857500"/>
            <a:ext cx="0" cy="3651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0" name="Straight Connector 11"/>
          <p:cNvCxnSpPr>
            <a:cxnSpLocks noChangeShapeType="1"/>
            <a:stCxn id="21" idx="3"/>
          </p:cNvCxnSpPr>
          <p:nvPr/>
        </p:nvCxnSpPr>
        <p:spPr bwMode="auto">
          <a:xfrm flipV="1">
            <a:off x="2439564" y="2991963"/>
            <a:ext cx="402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1" name="Abgerundetes Rechteck 8"/>
          <p:cNvSpPr>
            <a:spLocks noChangeArrowheads="1"/>
          </p:cNvSpPr>
          <p:nvPr/>
        </p:nvSpPr>
        <p:spPr bwMode="auto">
          <a:xfrm>
            <a:off x="6338888" y="2323626"/>
            <a:ext cx="1284287" cy="1335087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de-DE" sz="1400">
                <a:latin typeface="Calibri" panose="020F0502020204030204" pitchFamily="34" charset="0"/>
              </a:rPr>
              <a:t>Législation des services financiers</a:t>
            </a:r>
            <a:endParaRPr lang="de-DE" altLang="en-US" sz="1400" b="1">
              <a:latin typeface="Calibri" panose="020F0502020204030204" pitchFamily="34" charset="0"/>
            </a:endParaRPr>
          </a:p>
        </p:txBody>
      </p:sp>
      <p:sp>
        <p:nvSpPr>
          <p:cNvPr id="21" name="Abgerundetes Rechteck 8"/>
          <p:cNvSpPr/>
          <p:nvPr/>
        </p:nvSpPr>
        <p:spPr bwMode="auto">
          <a:xfrm>
            <a:off x="1155276" y="2323626"/>
            <a:ext cx="1284288" cy="13350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fr-FR" sz="1400" dirty="0">
                <a:latin typeface="Calibri" panose="020F0502020204030204" pitchFamily="34" charset="0"/>
              </a:rPr>
              <a:t>Lois d'</a:t>
            </a:r>
            <a:r>
              <a:rPr lang="fr-FR" sz="1400" dirty="0" err="1">
                <a:latin typeface="Calibri" panose="020F0502020204030204" pitchFamily="34" charset="0"/>
              </a:rPr>
              <a:t>applica-tion</a:t>
            </a:r>
            <a:r>
              <a:rPr lang="fr-FR" sz="1400" dirty="0">
                <a:latin typeface="Calibri" panose="020F0502020204030204" pitchFamily="34" charset="0"/>
              </a:rPr>
              <a:t> générale</a:t>
            </a:r>
            <a:endParaRPr lang="de-DE" sz="1400" b="1" dirty="0"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25" name="Abgerundetes Rechteck 8"/>
          <p:cNvSpPr/>
          <p:nvPr/>
        </p:nvSpPr>
        <p:spPr bwMode="auto">
          <a:xfrm>
            <a:off x="1798214" y="4090513"/>
            <a:ext cx="1158875" cy="1176338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fr-FR" sz="1200" b="1" dirty="0">
                <a:latin typeface="Calibri" panose="020F0502020204030204" pitchFamily="34" charset="0"/>
                <a:ea typeface="ＭＳ Ｐゴシック" pitchFamily="-32" charset="-128"/>
              </a:rPr>
              <a:t>Loi sur la protection des </a:t>
            </a:r>
            <a:r>
              <a:rPr lang="fr-FR" sz="1200" b="1" dirty="0" err="1">
                <a:latin typeface="Calibri" panose="020F0502020204030204" pitchFamily="34" charset="0"/>
                <a:ea typeface="ＭＳ Ｐゴシック" pitchFamily="-32" charset="-128"/>
              </a:rPr>
              <a:t>consom-mateurs</a:t>
            </a:r>
            <a:endParaRPr lang="de-DE" sz="1400" b="1" dirty="0"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cxnSp>
        <p:nvCxnSpPr>
          <p:cNvPr id="16394" name="Straight Connector 33"/>
          <p:cNvCxnSpPr>
            <a:cxnSpLocks noChangeShapeType="1"/>
          </p:cNvCxnSpPr>
          <p:nvPr/>
        </p:nvCxnSpPr>
        <p:spPr bwMode="auto">
          <a:xfrm flipH="1">
            <a:off x="1028700" y="3889375"/>
            <a:ext cx="482600" cy="431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5" name="Straight Connector 35"/>
          <p:cNvCxnSpPr>
            <a:cxnSpLocks noChangeShapeType="1"/>
            <a:endCxn id="25" idx="0"/>
          </p:cNvCxnSpPr>
          <p:nvPr/>
        </p:nvCxnSpPr>
        <p:spPr bwMode="auto">
          <a:xfrm>
            <a:off x="1968076" y="3658713"/>
            <a:ext cx="409575" cy="431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Abgerundetes Rechteck 8"/>
          <p:cNvSpPr/>
          <p:nvPr/>
        </p:nvSpPr>
        <p:spPr bwMode="auto">
          <a:xfrm>
            <a:off x="4362027" y="4020663"/>
            <a:ext cx="1293812" cy="1125538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fr-FR" sz="1200" b="1" dirty="0">
                <a:latin typeface="Calibri" panose="020F0502020204030204" pitchFamily="34" charset="0"/>
              </a:rPr>
              <a:t>Loi sur l'assurance à long terme</a:t>
            </a:r>
            <a:endParaRPr lang="de-DE" sz="1400" b="1" dirty="0"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38" name="Abgerundetes Rechteck 8"/>
          <p:cNvSpPr/>
          <p:nvPr/>
        </p:nvSpPr>
        <p:spPr bwMode="auto">
          <a:xfrm>
            <a:off x="5659809" y="4042888"/>
            <a:ext cx="1281112" cy="1125538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fr-FR" sz="1200" b="1" dirty="0">
                <a:latin typeface="Calibri" panose="020F0502020204030204" pitchFamily="34" charset="0"/>
              </a:rPr>
              <a:t>Loi sur l'assurance à court terme</a:t>
            </a:r>
            <a:endParaRPr lang="de-DE" sz="1400" b="1" dirty="0"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39" name="Abgerundetes Rechteck 8"/>
          <p:cNvSpPr/>
          <p:nvPr/>
        </p:nvSpPr>
        <p:spPr bwMode="auto">
          <a:xfrm>
            <a:off x="7212384" y="4054001"/>
            <a:ext cx="1255712" cy="1125537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fr-FR" sz="1200" b="1" dirty="0">
                <a:latin typeface="Calibri" panose="020F0502020204030204" pitchFamily="34" charset="0"/>
                <a:ea typeface="ＭＳ Ｐゴシック" pitchFamily="-32" charset="-128"/>
              </a:rPr>
              <a:t>Projet de loi sur l'assurance</a:t>
            </a:r>
            <a:endParaRPr lang="de-DE" sz="1400" b="1" dirty="0"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50" name="Abgerundetes Rechteck 8"/>
          <p:cNvSpPr/>
          <p:nvPr/>
        </p:nvSpPr>
        <p:spPr bwMode="auto">
          <a:xfrm>
            <a:off x="3300413" y="5463701"/>
            <a:ext cx="2408237" cy="563562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fr-FR" sz="1200" b="1" dirty="0">
                <a:latin typeface="Calibri" panose="020F0502020204030204" pitchFamily="34" charset="0"/>
              </a:rPr>
              <a:t>Règles de protection des assurés</a:t>
            </a:r>
            <a:endParaRPr lang="de-DE" sz="1400" b="1" dirty="0"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51" name="Abgerundetes Rechteck 8"/>
          <p:cNvSpPr/>
          <p:nvPr/>
        </p:nvSpPr>
        <p:spPr bwMode="auto">
          <a:xfrm>
            <a:off x="6009059" y="5463701"/>
            <a:ext cx="2408237" cy="563562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fr-FR" sz="1200" b="1" dirty="0">
                <a:latin typeface="Calibri" panose="020F0502020204030204" pitchFamily="34" charset="0"/>
              </a:rPr>
              <a:t>Réglementations</a:t>
            </a:r>
            <a:endParaRPr lang="de-DE" sz="1400" b="1" dirty="0"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cxnSp>
        <p:nvCxnSpPr>
          <p:cNvPr id="16401" name="Straight Connector 52"/>
          <p:cNvCxnSpPr>
            <a:cxnSpLocks noChangeShapeType="1"/>
          </p:cNvCxnSpPr>
          <p:nvPr/>
        </p:nvCxnSpPr>
        <p:spPr bwMode="auto">
          <a:xfrm>
            <a:off x="4972050" y="5497513"/>
            <a:ext cx="17335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2" name="Straight Connector 54"/>
          <p:cNvCxnSpPr>
            <a:cxnSpLocks noChangeShapeType="1"/>
          </p:cNvCxnSpPr>
          <p:nvPr/>
        </p:nvCxnSpPr>
        <p:spPr bwMode="auto">
          <a:xfrm>
            <a:off x="4972050" y="5497513"/>
            <a:ext cx="0" cy="1968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3" name="Straight Connector 56"/>
          <p:cNvCxnSpPr>
            <a:cxnSpLocks noChangeShapeType="1"/>
          </p:cNvCxnSpPr>
          <p:nvPr/>
        </p:nvCxnSpPr>
        <p:spPr bwMode="auto">
          <a:xfrm>
            <a:off x="6705600" y="5497513"/>
            <a:ext cx="0" cy="1968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4" name="Straight Connector 58"/>
          <p:cNvCxnSpPr>
            <a:cxnSpLocks noChangeShapeType="1"/>
          </p:cNvCxnSpPr>
          <p:nvPr/>
        </p:nvCxnSpPr>
        <p:spPr bwMode="auto">
          <a:xfrm>
            <a:off x="5257800" y="5376863"/>
            <a:ext cx="0" cy="1206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5" name="Straight Connector 62"/>
          <p:cNvCxnSpPr>
            <a:cxnSpLocks noChangeShapeType="1"/>
          </p:cNvCxnSpPr>
          <p:nvPr/>
        </p:nvCxnSpPr>
        <p:spPr bwMode="auto">
          <a:xfrm>
            <a:off x="6151563" y="5399088"/>
            <a:ext cx="0" cy="984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6" name="Title 1"/>
          <p:cNvSpPr>
            <a:spLocks noGrp="1"/>
          </p:cNvSpPr>
          <p:nvPr>
            <p:ph type="title"/>
          </p:nvPr>
        </p:nvSpPr>
        <p:spPr>
          <a:xfrm>
            <a:off x="6338888" y="957263"/>
            <a:ext cx="2674937" cy="501650"/>
          </a:xfrm>
        </p:spPr>
        <p:txBody>
          <a:bodyPr/>
          <a:lstStyle/>
          <a:p>
            <a:r>
              <a:rPr lang="fr-FR" altLang="de-DE" sz="1800" smtClean="0">
                <a:latin typeface="Calibri" panose="020F0502020204030204" pitchFamily="34" charset="0"/>
              </a:rPr>
              <a:t>Cadre réglementaire</a:t>
            </a:r>
            <a:endParaRPr lang="en-ZA" altLang="en-US" sz="1800" b="1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23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063834" y="1029927"/>
            <a:ext cx="60801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100" dirty="0" err="1" smtClean="0">
                <a:solidFill>
                  <a:srgbClr val="C00000"/>
                </a:solidFill>
                <a:latin typeface="Calibri" pitchFamily="34" charset="0"/>
              </a:rPr>
              <a:t>Confidentialité</a:t>
            </a:r>
            <a:r>
              <a:rPr lang="de-DE" sz="2100" dirty="0" smtClean="0">
                <a:solidFill>
                  <a:srgbClr val="C00000"/>
                </a:solidFill>
                <a:latin typeface="Calibri" pitchFamily="34" charset="0"/>
              </a:rPr>
              <a:t> des </a:t>
            </a:r>
            <a:r>
              <a:rPr lang="de-DE" sz="2100" dirty="0" err="1" smtClean="0">
                <a:solidFill>
                  <a:srgbClr val="C00000"/>
                </a:solidFill>
                <a:latin typeface="Calibri" pitchFamily="34" charset="0"/>
              </a:rPr>
              <a:t>données</a:t>
            </a:r>
            <a:r>
              <a:rPr lang="de-DE" sz="21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de-DE" sz="2100" dirty="0" err="1" smtClean="0">
                <a:solidFill>
                  <a:srgbClr val="C00000"/>
                </a:solidFill>
                <a:latin typeface="Calibri" pitchFamily="34" charset="0"/>
              </a:rPr>
              <a:t>dans</a:t>
            </a:r>
            <a:r>
              <a:rPr lang="de-DE" sz="21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de-DE" sz="2100" dirty="0" err="1" smtClean="0">
                <a:solidFill>
                  <a:srgbClr val="C00000"/>
                </a:solidFill>
                <a:latin typeface="Calibri" pitchFamily="34" charset="0"/>
              </a:rPr>
              <a:t>l‘assurance</a:t>
            </a:r>
            <a:r>
              <a:rPr lang="de-DE" sz="2100" dirty="0" smtClean="0">
                <a:solidFill>
                  <a:srgbClr val="C00000"/>
                </a:solidFill>
                <a:latin typeface="Calibri" pitchFamily="34" charset="0"/>
              </a:rPr>
              <a:t> mobile</a:t>
            </a:r>
            <a:endParaRPr lang="de-DE" sz="21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55063" y="6489700"/>
            <a:ext cx="388937" cy="3635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77673" y="1923150"/>
            <a:ext cx="850255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Introduction à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l’assurance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mobile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Défis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de protection des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données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dans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l’assurance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mobile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Considérations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en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matière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de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contrôle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Conclusion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11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DF88154-5D62-4431-BD95-84A89A99342D}" type="slidenum">
              <a:rPr lang="de-DE" altLang="en-US" sz="900" smtClean="0">
                <a:solidFill>
                  <a:schemeClr val="bg1"/>
                </a:solidFill>
              </a:rPr>
              <a:pPr/>
              <a:t>20</a:t>
            </a:fld>
            <a:endParaRPr lang="de-DE" altLang="en-US" sz="90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253038" y="957263"/>
            <a:ext cx="3760787" cy="5016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A0241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5pPr>
            <a:lvl6pPr marL="4572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6pPr>
            <a:lvl7pPr marL="9144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7pPr>
            <a:lvl8pPr marL="1371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8pPr>
            <a:lvl9pPr marL="1828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9pPr>
          </a:lstStyle>
          <a:p>
            <a:pPr>
              <a:defRPr/>
            </a:pPr>
            <a:r>
              <a:rPr lang="en-ZA" sz="1800" b="1" kern="0" dirty="0" err="1" smtClean="0"/>
              <a:t>Mesures</a:t>
            </a:r>
            <a:r>
              <a:rPr lang="en-ZA" sz="1800" b="1" kern="0" dirty="0" smtClean="0"/>
              <a:t> de </a:t>
            </a:r>
            <a:r>
              <a:rPr lang="en-ZA" sz="1800" b="1" kern="0" dirty="0" err="1" smtClean="0"/>
              <a:t>réduction</a:t>
            </a:r>
            <a:r>
              <a:rPr lang="en-ZA" sz="1800" b="1" kern="0" dirty="0" smtClean="0"/>
              <a:t> du </a:t>
            </a:r>
            <a:r>
              <a:rPr lang="en-ZA" sz="1800" b="1" kern="0" dirty="0" err="1" smtClean="0"/>
              <a:t>risque</a:t>
            </a:r>
            <a:endParaRPr lang="en-ZA" sz="1800" b="1" kern="0" dirty="0"/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436563" y="1643063"/>
            <a:ext cx="7924800" cy="4794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ZA" altLang="en-US" sz="1800" smtClean="0"/>
              <a:t>1. </a:t>
            </a:r>
            <a:r>
              <a:rPr lang="fr-FR" altLang="de-DE" sz="1800" smtClean="0"/>
              <a:t>Propositions d'amendements à la législation</a:t>
            </a:r>
            <a:endParaRPr lang="en-ZA" altLang="en-US" sz="1800" smtClean="0"/>
          </a:p>
        </p:txBody>
      </p:sp>
      <p:sp>
        <p:nvSpPr>
          <p:cNvPr id="10" name="Abgerundetes Rechteck 8"/>
          <p:cNvSpPr/>
          <p:nvPr/>
        </p:nvSpPr>
        <p:spPr bwMode="auto">
          <a:xfrm>
            <a:off x="744539" y="2858346"/>
            <a:ext cx="2640013" cy="563562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200" b="1" dirty="0" err="1">
                <a:latin typeface="Calibri" panose="020F0502020204030204" pitchFamily="34" charset="0"/>
                <a:ea typeface="ＭＳ Ｐゴシック" pitchFamily="-32" charset="-128"/>
              </a:rPr>
              <a:t>Principes</a:t>
            </a:r>
            <a:r>
              <a:rPr lang="de-DE" sz="1200" b="1" dirty="0">
                <a:latin typeface="Calibri" panose="020F0502020204030204" pitchFamily="34" charset="0"/>
                <a:ea typeface="ＭＳ Ｐゴシック" pitchFamily="-32" charset="-128"/>
              </a:rPr>
              <a:t> </a:t>
            </a:r>
            <a:r>
              <a:rPr lang="de-DE" sz="1200" b="1" dirty="0" err="1">
                <a:latin typeface="Calibri" panose="020F0502020204030204" pitchFamily="34" charset="0"/>
                <a:ea typeface="ＭＳ Ｐゴシック" pitchFamily="-32" charset="-128"/>
              </a:rPr>
              <a:t>généraux</a:t>
            </a:r>
            <a:r>
              <a:rPr lang="de-DE" sz="1200" b="1" dirty="0">
                <a:latin typeface="Calibri" panose="020F0502020204030204" pitchFamily="34" charset="0"/>
                <a:ea typeface="ＭＳ Ｐゴシック" pitchFamily="-32" charset="-128"/>
              </a:rPr>
              <a:t> </a:t>
            </a:r>
            <a:r>
              <a:rPr lang="de-DE" sz="1200" b="1" dirty="0" err="1">
                <a:latin typeface="Calibri" panose="020F0502020204030204" pitchFamily="34" charset="0"/>
                <a:ea typeface="ＭＳ Ｐゴシック" pitchFamily="-32" charset="-128"/>
              </a:rPr>
              <a:t>sur</a:t>
            </a:r>
            <a:r>
              <a:rPr lang="de-DE" sz="1200" b="1" dirty="0">
                <a:latin typeface="Calibri" panose="020F0502020204030204" pitchFamily="34" charset="0"/>
                <a:ea typeface="ＭＳ Ｐゴシック" pitchFamily="-32" charset="-128"/>
              </a:rPr>
              <a:t> le </a:t>
            </a:r>
            <a:r>
              <a:rPr lang="de-DE" sz="1200" b="1" dirty="0" err="1">
                <a:latin typeface="Calibri" panose="020F0502020204030204" pitchFamily="34" charset="0"/>
                <a:ea typeface="ＭＳ Ｐゴシック" pitchFamily="-32" charset="-128"/>
              </a:rPr>
              <a:t>traitement</a:t>
            </a:r>
            <a:r>
              <a:rPr lang="de-DE" sz="1200" b="1" dirty="0">
                <a:latin typeface="Calibri" panose="020F0502020204030204" pitchFamily="34" charset="0"/>
                <a:ea typeface="ＭＳ Ｐゴシック" pitchFamily="-32" charset="-128"/>
              </a:rPr>
              <a:t> </a:t>
            </a:r>
            <a:r>
              <a:rPr lang="de-DE" sz="1200" b="1" dirty="0" err="1">
                <a:latin typeface="Calibri" panose="020F0502020204030204" pitchFamily="34" charset="0"/>
                <a:ea typeface="ＭＳ Ｐゴシック" pitchFamily="-32" charset="-128"/>
              </a:rPr>
              <a:t>équitable</a:t>
            </a:r>
            <a:r>
              <a:rPr lang="de-DE" sz="1200" b="1" dirty="0">
                <a:latin typeface="Calibri" panose="020F0502020204030204" pitchFamily="34" charset="0"/>
                <a:ea typeface="ＭＳ Ｐゴシック" pitchFamily="-32" charset="-128"/>
              </a:rPr>
              <a:t> des </a:t>
            </a:r>
            <a:r>
              <a:rPr lang="de-DE" sz="1200" b="1" dirty="0" err="1">
                <a:latin typeface="Calibri" panose="020F0502020204030204" pitchFamily="34" charset="0"/>
                <a:ea typeface="ＭＳ Ｐゴシック" pitchFamily="-32" charset="-128"/>
              </a:rPr>
              <a:t>assurés</a:t>
            </a:r>
            <a:endParaRPr lang="de-DE" sz="1400" b="1" dirty="0"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17414" name="Abgerundetes Rechteck 8"/>
          <p:cNvSpPr>
            <a:spLocks noChangeArrowheads="1"/>
          </p:cNvSpPr>
          <p:nvPr/>
        </p:nvSpPr>
        <p:spPr bwMode="auto">
          <a:xfrm>
            <a:off x="2472802" y="1998663"/>
            <a:ext cx="1771650" cy="79851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de-DE" sz="1400" b="1" dirty="0">
                <a:latin typeface="Calibri" panose="020F0502020204030204" pitchFamily="34" charset="0"/>
              </a:rPr>
              <a:t>Règles de protection des assurés</a:t>
            </a:r>
            <a:endParaRPr lang="de-DE" altLang="en-US" sz="1400" b="1" dirty="0">
              <a:latin typeface="Calibri" panose="020F0502020204030204" pitchFamily="34" charset="0"/>
            </a:endParaRPr>
          </a:p>
        </p:txBody>
      </p:sp>
      <p:sp>
        <p:nvSpPr>
          <p:cNvPr id="12" name="Abgerundetes Rechteck 8"/>
          <p:cNvSpPr/>
          <p:nvPr/>
        </p:nvSpPr>
        <p:spPr bwMode="auto">
          <a:xfrm>
            <a:off x="3440114" y="2858346"/>
            <a:ext cx="1639887" cy="563562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200" b="1" dirty="0" err="1">
                <a:latin typeface="Calibri" panose="020F0502020204030204" pitchFamily="34" charset="0"/>
                <a:ea typeface="ＭＳ Ｐゴシック" pitchFamily="-32" charset="-128"/>
              </a:rPr>
              <a:t>Conception</a:t>
            </a:r>
            <a:r>
              <a:rPr lang="de-DE" sz="1200" b="1" dirty="0">
                <a:latin typeface="Calibri" panose="020F0502020204030204" pitchFamily="34" charset="0"/>
                <a:ea typeface="ＭＳ Ｐゴシック" pitchFamily="-32" charset="-128"/>
              </a:rPr>
              <a:t> et </a:t>
            </a:r>
            <a:r>
              <a:rPr lang="de-DE" sz="1200" b="1" dirty="0" err="1">
                <a:latin typeface="Calibri" panose="020F0502020204030204" pitchFamily="34" charset="0"/>
                <a:ea typeface="ＭＳ Ｐゴシック" pitchFamily="-32" charset="-128"/>
              </a:rPr>
              <a:t>suivi</a:t>
            </a:r>
            <a:r>
              <a:rPr lang="de-DE" sz="1200" b="1" dirty="0">
                <a:latin typeface="Calibri" panose="020F0502020204030204" pitchFamily="34" charset="0"/>
                <a:ea typeface="ＭＳ Ｐゴシック" pitchFamily="-32" charset="-128"/>
              </a:rPr>
              <a:t> des </a:t>
            </a:r>
            <a:r>
              <a:rPr lang="de-DE" sz="1200" b="1" dirty="0" err="1">
                <a:latin typeface="Calibri" panose="020F0502020204030204" pitchFamily="34" charset="0"/>
                <a:ea typeface="ＭＳ Ｐゴシック" pitchFamily="-32" charset="-128"/>
              </a:rPr>
              <a:t>produits</a:t>
            </a:r>
            <a:endParaRPr lang="de-DE" sz="1400" b="1" dirty="0"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13" name="Abgerundetes Rechteck 8"/>
          <p:cNvSpPr/>
          <p:nvPr/>
        </p:nvSpPr>
        <p:spPr bwMode="auto">
          <a:xfrm>
            <a:off x="1084264" y="3523508"/>
            <a:ext cx="1660525" cy="563563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200" b="1" dirty="0" err="1">
                <a:latin typeface="Calibri" panose="020F0502020204030204" pitchFamily="34" charset="0"/>
                <a:ea typeface="ＭＳ Ｐゴシック" pitchFamily="-32" charset="-128"/>
              </a:rPr>
              <a:t>Commercialisation</a:t>
            </a:r>
            <a:r>
              <a:rPr lang="de-DE" sz="1200" b="1" dirty="0">
                <a:latin typeface="Calibri" panose="020F0502020204030204" pitchFamily="34" charset="0"/>
                <a:ea typeface="ＭＳ Ｐゴシック" pitchFamily="-32" charset="-128"/>
              </a:rPr>
              <a:t> par </a:t>
            </a:r>
            <a:r>
              <a:rPr lang="de-DE" sz="1200" b="1" dirty="0" err="1">
                <a:latin typeface="Calibri" panose="020F0502020204030204" pitchFamily="34" charset="0"/>
                <a:ea typeface="ＭＳ Ｐゴシック" pitchFamily="-32" charset="-128"/>
              </a:rPr>
              <a:t>abonnement</a:t>
            </a:r>
            <a:r>
              <a:rPr lang="de-DE" sz="1200" b="1" dirty="0">
                <a:latin typeface="Calibri" panose="020F0502020204030204" pitchFamily="34" charset="0"/>
                <a:ea typeface="ＭＳ Ｐゴシック" pitchFamily="-32" charset="-128"/>
              </a:rPr>
              <a:t> par </a:t>
            </a:r>
            <a:r>
              <a:rPr lang="de-DE" sz="1200" b="1" dirty="0" err="1">
                <a:latin typeface="Calibri" panose="020F0502020204030204" pitchFamily="34" charset="0"/>
                <a:ea typeface="ＭＳ Ｐゴシック" pitchFamily="-32" charset="-128"/>
              </a:rPr>
              <a:t>défaut</a:t>
            </a:r>
            <a:endParaRPr lang="de-DE" sz="1200" b="1" dirty="0"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14" name="Abgerundetes Rechteck 8"/>
          <p:cNvSpPr/>
          <p:nvPr/>
        </p:nvSpPr>
        <p:spPr bwMode="auto">
          <a:xfrm>
            <a:off x="6659563" y="3555258"/>
            <a:ext cx="1465262" cy="563563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200" b="1" dirty="0" err="1">
                <a:latin typeface="Calibri" panose="020F0502020204030204" pitchFamily="34" charset="0"/>
                <a:ea typeface="ＭＳ Ｐゴシック" pitchFamily="-32" charset="-128"/>
              </a:rPr>
              <a:t>Consentement</a:t>
            </a:r>
            <a:r>
              <a:rPr lang="de-DE" sz="1200" b="1" dirty="0">
                <a:latin typeface="Calibri" panose="020F0502020204030204" pitchFamily="34" charset="0"/>
                <a:ea typeface="ＭＳ Ｐゴシック" pitchFamily="-32" charset="-128"/>
              </a:rPr>
              <a:t> de </a:t>
            </a:r>
            <a:r>
              <a:rPr lang="de-DE" sz="1200" b="1" dirty="0" err="1">
                <a:latin typeface="Calibri" panose="020F0502020204030204" pitchFamily="34" charset="0"/>
                <a:ea typeface="ＭＳ Ｐゴシック" pitchFamily="-32" charset="-128"/>
              </a:rPr>
              <a:t>l‘assuré</a:t>
            </a:r>
            <a:r>
              <a:rPr lang="de-DE" sz="1200" b="1" dirty="0">
                <a:latin typeface="Calibri" panose="020F0502020204030204" pitchFamily="34" charset="0"/>
                <a:ea typeface="ＭＳ Ｐゴシック" pitchFamily="-32" charset="-128"/>
              </a:rPr>
              <a:t> </a:t>
            </a:r>
            <a:r>
              <a:rPr lang="de-DE" sz="1200" b="1" dirty="0" err="1">
                <a:latin typeface="Calibri" panose="020F0502020204030204" pitchFamily="34" charset="0"/>
                <a:ea typeface="ＭＳ Ｐゴシック" pitchFamily="-32" charset="-128"/>
              </a:rPr>
              <a:t>pour</a:t>
            </a:r>
            <a:r>
              <a:rPr lang="de-DE" sz="1200" b="1" dirty="0">
                <a:latin typeface="Calibri" panose="020F0502020204030204" pitchFamily="34" charset="0"/>
                <a:ea typeface="ＭＳ Ｐゴシック" pitchFamily="-32" charset="-128"/>
              </a:rPr>
              <a:t> </a:t>
            </a:r>
            <a:r>
              <a:rPr lang="de-DE" sz="1200" b="1" dirty="0" err="1">
                <a:latin typeface="Calibri" panose="020F0502020204030204" pitchFamily="34" charset="0"/>
                <a:ea typeface="ＭＳ Ｐゴシック" pitchFamily="-32" charset="-128"/>
              </a:rPr>
              <a:t>ass</a:t>
            </a:r>
            <a:r>
              <a:rPr lang="de-DE" sz="1200" b="1" dirty="0">
                <a:latin typeface="Calibri" panose="020F0502020204030204" pitchFamily="34" charset="0"/>
                <a:ea typeface="ＭＳ Ｐゴシック" pitchFamily="-32" charset="-128"/>
              </a:rPr>
              <a:t>. </a:t>
            </a:r>
            <a:r>
              <a:rPr lang="de-DE" sz="1200" b="1" dirty="0" err="1">
                <a:latin typeface="Calibri" panose="020F0502020204030204" pitchFamily="34" charset="0"/>
                <a:ea typeface="ＭＳ Ｐゴシック" pitchFamily="-32" charset="-128"/>
              </a:rPr>
              <a:t>vie</a:t>
            </a:r>
            <a:endParaRPr lang="de-DE" sz="1200" b="1" dirty="0"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15" name="Abgerundetes Rechteck 8"/>
          <p:cNvSpPr/>
          <p:nvPr/>
        </p:nvSpPr>
        <p:spPr bwMode="auto">
          <a:xfrm>
            <a:off x="5403851" y="2866283"/>
            <a:ext cx="1227138" cy="561975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200" b="1" dirty="0" err="1">
                <a:latin typeface="Calibri" panose="020F0502020204030204" pitchFamily="34" charset="0"/>
                <a:ea typeface="ＭＳ Ｐゴシック" pitchFamily="-32" charset="-128"/>
              </a:rPr>
              <a:t>Divulgation</a:t>
            </a:r>
            <a:r>
              <a:rPr lang="de-DE" sz="1200" b="1" dirty="0">
                <a:latin typeface="Calibri" panose="020F0502020204030204" pitchFamily="34" charset="0"/>
                <a:ea typeface="ＭＳ Ｐゴシック" pitchFamily="-32" charset="-128"/>
              </a:rPr>
              <a:t> des </a:t>
            </a:r>
            <a:r>
              <a:rPr lang="de-DE" sz="1200" b="1">
                <a:latin typeface="Calibri" panose="020F0502020204030204" pitchFamily="34" charset="0"/>
                <a:ea typeface="ＭＳ Ｐゴシック" pitchFamily="-32" charset="-128"/>
              </a:rPr>
              <a:t>informations </a:t>
            </a:r>
            <a:endParaRPr lang="de-DE" sz="1400" b="1" dirty="0"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17" name="Abgerundetes Rechteck 8"/>
          <p:cNvSpPr/>
          <p:nvPr/>
        </p:nvSpPr>
        <p:spPr bwMode="auto">
          <a:xfrm>
            <a:off x="6799263" y="2866283"/>
            <a:ext cx="1612900" cy="561975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200" b="1" dirty="0" err="1">
                <a:latin typeface="Calibri" panose="020F0502020204030204" pitchFamily="34" charset="0"/>
                <a:ea typeface="ＭＳ Ｐゴシック" pitchFamily="-32" charset="-128"/>
              </a:rPr>
              <a:t>Publicité</a:t>
            </a:r>
            <a:endParaRPr lang="de-DE" sz="1400" b="1" dirty="0"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18" name="Abgerundetes Rechteck 8"/>
          <p:cNvSpPr/>
          <p:nvPr/>
        </p:nvSpPr>
        <p:spPr bwMode="auto">
          <a:xfrm>
            <a:off x="4920457" y="3523508"/>
            <a:ext cx="1606550" cy="563563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200" b="1" dirty="0" err="1">
                <a:latin typeface="Calibri" panose="020F0502020204030204" pitchFamily="34" charset="0"/>
                <a:ea typeface="ＭＳ Ｐゴシック" pitchFamily="-32" charset="-128"/>
              </a:rPr>
              <a:t>Gestion</a:t>
            </a:r>
            <a:r>
              <a:rPr lang="de-DE" sz="1200" b="1" dirty="0">
                <a:latin typeface="Calibri" panose="020F0502020204030204" pitchFamily="34" charset="0"/>
                <a:ea typeface="ＭＳ Ｐゴシック" pitchFamily="-32" charset="-128"/>
              </a:rPr>
              <a:t> des </a:t>
            </a:r>
            <a:r>
              <a:rPr lang="de-DE" sz="1200" b="1" dirty="0" err="1">
                <a:latin typeface="Calibri" panose="020F0502020204030204" pitchFamily="34" charset="0"/>
                <a:ea typeface="ＭＳ Ｐゴシック" pitchFamily="-32" charset="-128"/>
              </a:rPr>
              <a:t>réclamations</a:t>
            </a:r>
            <a:endParaRPr lang="de-DE" sz="1400" b="1" dirty="0"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19" name="Abgerundetes Rechteck 8"/>
          <p:cNvSpPr/>
          <p:nvPr/>
        </p:nvSpPr>
        <p:spPr bwMode="auto">
          <a:xfrm>
            <a:off x="2854327" y="3523508"/>
            <a:ext cx="2084387" cy="563563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200" b="1" dirty="0" err="1">
                <a:latin typeface="Calibri" panose="020F0502020204030204" pitchFamily="34" charset="0"/>
                <a:ea typeface="ＭＳ Ｐゴシック" pitchFamily="-32" charset="-128"/>
              </a:rPr>
              <a:t>Sélection</a:t>
            </a:r>
            <a:r>
              <a:rPr lang="de-DE" sz="1200" b="1" dirty="0">
                <a:latin typeface="Calibri" panose="020F0502020204030204" pitchFamily="34" charset="0"/>
                <a:ea typeface="ＭＳ Ｐゴシック" pitchFamily="-32" charset="-128"/>
              </a:rPr>
              <a:t> des </a:t>
            </a:r>
            <a:r>
              <a:rPr lang="de-DE" sz="1200" b="1" dirty="0" err="1">
                <a:latin typeface="Calibri" panose="020F0502020204030204" pitchFamily="34" charset="0"/>
                <a:ea typeface="ＭＳ Ｐゴシック" pitchFamily="-32" charset="-128"/>
              </a:rPr>
              <a:t>conditions</a:t>
            </a:r>
            <a:r>
              <a:rPr lang="de-DE" sz="1200" b="1" dirty="0">
                <a:latin typeface="Calibri" panose="020F0502020204030204" pitchFamily="34" charset="0"/>
                <a:ea typeface="ＭＳ Ｐゴシック" pitchFamily="-32" charset="-128"/>
              </a:rPr>
              <a:t> de la </a:t>
            </a:r>
            <a:r>
              <a:rPr lang="de-DE" sz="1200" b="1" dirty="0" err="1">
                <a:latin typeface="Calibri" panose="020F0502020204030204" pitchFamily="34" charset="0"/>
                <a:ea typeface="ＭＳ Ｐゴシック" pitchFamily="-32" charset="-128"/>
              </a:rPr>
              <a:t>police</a:t>
            </a:r>
            <a:r>
              <a:rPr lang="de-DE" sz="1200" b="1" dirty="0">
                <a:latin typeface="Calibri" panose="020F0502020204030204" pitchFamily="34" charset="0"/>
                <a:ea typeface="ＭＳ Ｐゴシック" pitchFamily="-32" charset="-128"/>
              </a:rPr>
              <a:t> par </a:t>
            </a:r>
            <a:r>
              <a:rPr lang="de-DE" sz="1200" b="1" dirty="0" err="1">
                <a:latin typeface="Calibri" panose="020F0502020204030204" pitchFamily="34" charset="0"/>
                <a:ea typeface="ＭＳ Ｐゴシック" pitchFamily="-32" charset="-128"/>
              </a:rPr>
              <a:t>défaut</a:t>
            </a:r>
            <a:endParaRPr lang="de-DE" sz="1400" b="1" dirty="0"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17422" name="Abgerundetes Rechteck 8"/>
          <p:cNvSpPr>
            <a:spLocks noChangeArrowheads="1"/>
          </p:cNvSpPr>
          <p:nvPr/>
        </p:nvSpPr>
        <p:spPr bwMode="auto">
          <a:xfrm>
            <a:off x="5548313" y="1998663"/>
            <a:ext cx="1771650" cy="79851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de-DE" altLang="en-US" sz="1400" b="1">
                <a:latin typeface="Calibri" panose="020F0502020204030204" pitchFamily="34" charset="0"/>
              </a:rPr>
              <a:t>Réglementations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87363" y="5027613"/>
            <a:ext cx="7924800" cy="13509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F231E"/>
              </a:buClr>
              <a:buChar char="•"/>
              <a:defRPr sz="2400" b="1">
                <a:solidFill>
                  <a:srgbClr val="777978"/>
                </a:solidFill>
                <a:latin typeface="+mn-lt"/>
                <a:ea typeface="+mn-ea"/>
                <a:cs typeface="+mn-cs"/>
              </a:defRPr>
            </a:lvl1pPr>
            <a:lvl2pPr marL="381000" indent="-1905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0231E"/>
              </a:buClr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571500" indent="101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54100" indent="317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6450" indent="-641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336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908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480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9052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ZA" altLang="en-US" sz="1800" kern="0" dirty="0" smtClean="0">
                <a:latin typeface="Calibri" panose="020F0502020204030204" pitchFamily="34" charset="0"/>
              </a:rPr>
              <a:t>2. </a:t>
            </a:r>
            <a:r>
              <a:rPr lang="en-ZA" altLang="en-US" sz="1800" kern="0" dirty="0" err="1" smtClean="0">
                <a:latin typeface="Calibri" panose="020F0502020204030204" pitchFamily="34" charset="0"/>
              </a:rPr>
              <a:t>Approche</a:t>
            </a:r>
            <a:r>
              <a:rPr lang="en-ZA" altLang="en-US" sz="1800" kern="0" dirty="0" smtClean="0">
                <a:latin typeface="Calibri" panose="020F0502020204030204" pitchFamily="34" charset="0"/>
              </a:rPr>
              <a:t> de supervision </a:t>
            </a:r>
            <a:r>
              <a:rPr lang="en-ZA" altLang="en-US" sz="1800" kern="0" dirty="0" err="1" smtClean="0">
                <a:latin typeface="Calibri" panose="020F0502020204030204" pitchFamily="34" charset="0"/>
              </a:rPr>
              <a:t>ciblée</a:t>
            </a:r>
            <a:endParaRPr lang="en-ZA" altLang="en-US" sz="1800" kern="0" dirty="0" smtClean="0">
              <a:latin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endParaRPr lang="en-ZA" altLang="en-US" sz="1800" b="0" kern="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ZA" altLang="en-US" sz="1800" b="0" dirty="0" err="1" smtClean="0">
                <a:latin typeface="Calibri" panose="020F0502020204030204" pitchFamily="34" charset="0"/>
              </a:rPr>
              <a:t>Ciblage</a:t>
            </a:r>
            <a:r>
              <a:rPr lang="en-ZA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ZA" altLang="en-US" sz="1800" b="0" dirty="0" err="1" smtClean="0">
                <a:latin typeface="Calibri" panose="020F0502020204030204" pitchFamily="34" charset="0"/>
              </a:rPr>
              <a:t>l’assurance</a:t>
            </a:r>
            <a:r>
              <a:rPr lang="en-ZA" altLang="en-US" sz="1800" b="0" dirty="0" smtClean="0">
                <a:latin typeface="Calibri" panose="020F0502020204030204" pitchFamily="34" charset="0"/>
              </a:rPr>
              <a:t> mobile par </a:t>
            </a:r>
            <a:r>
              <a:rPr lang="en-ZA" altLang="en-US" sz="1800" b="0" dirty="0" err="1" smtClean="0">
                <a:latin typeface="Calibri" panose="020F0502020204030204" pitchFamily="34" charset="0"/>
              </a:rPr>
              <a:t>une</a:t>
            </a:r>
            <a:r>
              <a:rPr lang="en-ZA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ZA" altLang="en-US" sz="1800" b="0" dirty="0" err="1" smtClean="0">
                <a:latin typeface="Calibri" panose="020F0502020204030204" pitchFamily="34" charset="0"/>
              </a:rPr>
              <a:t>approche</a:t>
            </a:r>
            <a:r>
              <a:rPr lang="en-ZA" altLang="en-US" sz="1800" b="0" dirty="0" smtClean="0">
                <a:latin typeface="Calibri" panose="020F0502020204030204" pitchFamily="34" charset="0"/>
              </a:rPr>
              <a:t> de supervision </a:t>
            </a:r>
            <a:r>
              <a:rPr lang="en-ZA" altLang="en-US" sz="1800" b="0" dirty="0" err="1" smtClean="0">
                <a:latin typeface="Calibri" panose="020F0502020204030204" pitchFamily="34" charset="0"/>
              </a:rPr>
              <a:t>centrée</a:t>
            </a:r>
            <a:r>
              <a:rPr lang="en-ZA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ZA" altLang="en-US" sz="1800" b="0" dirty="0" err="1" smtClean="0">
                <a:latin typeface="Calibri" panose="020F0502020204030204" pitchFamily="34" charset="0"/>
              </a:rPr>
              <a:t>sur</a:t>
            </a:r>
            <a:r>
              <a:rPr lang="en-ZA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ZA" altLang="en-US" sz="1800" b="0" dirty="0" err="1" smtClean="0">
                <a:latin typeface="Calibri" panose="020F0502020204030204" pitchFamily="34" charset="0"/>
              </a:rPr>
              <a:t>ce</a:t>
            </a:r>
            <a:r>
              <a:rPr lang="en-ZA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ZA" altLang="en-US" sz="1800" b="0" dirty="0" err="1" smtClean="0">
                <a:latin typeface="Calibri" panose="020F0502020204030204" pitchFamily="34" charset="0"/>
              </a:rPr>
              <a:t>thème</a:t>
            </a:r>
            <a:endParaRPr lang="en-ZA" altLang="en-US" sz="1800" b="0" dirty="0" smtClean="0">
              <a:latin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endParaRPr lang="en-ZA" altLang="en-US" sz="1800" b="0" kern="0" dirty="0" smtClean="0">
              <a:latin typeface="Calibri" panose="020F0502020204030204" pitchFamily="34" charset="0"/>
            </a:endParaRPr>
          </a:p>
        </p:txBody>
      </p:sp>
      <p:sp>
        <p:nvSpPr>
          <p:cNvPr id="24" name="Abgerundetes Rechteck 8"/>
          <p:cNvSpPr/>
          <p:nvPr/>
        </p:nvSpPr>
        <p:spPr bwMode="auto">
          <a:xfrm>
            <a:off x="2000250" y="4206875"/>
            <a:ext cx="2084388" cy="563563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200" b="1" dirty="0" err="1">
                <a:latin typeface="Calibri" panose="020F0502020204030204" pitchFamily="34" charset="0"/>
                <a:ea typeface="ＭＳ Ｐゴシック" pitchFamily="-32" charset="-128"/>
              </a:rPr>
              <a:t>Gestion</a:t>
            </a:r>
            <a:r>
              <a:rPr lang="de-DE" sz="1200" b="1" dirty="0">
                <a:latin typeface="Calibri" panose="020F0502020204030204" pitchFamily="34" charset="0"/>
                <a:ea typeface="ＭＳ Ｐゴシック" pitchFamily="-32" charset="-128"/>
              </a:rPr>
              <a:t> des </a:t>
            </a:r>
            <a:r>
              <a:rPr lang="de-DE" sz="1200" b="1" dirty="0" err="1">
                <a:latin typeface="Calibri" panose="020F0502020204030204" pitchFamily="34" charset="0"/>
                <a:ea typeface="ＭＳ Ｐゴシック" pitchFamily="-32" charset="-128"/>
              </a:rPr>
              <a:t>données</a:t>
            </a:r>
            <a:endParaRPr lang="de-DE" sz="1400" b="1" dirty="0"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25" name="Abgerundetes Rechteck 8"/>
          <p:cNvSpPr/>
          <p:nvPr/>
        </p:nvSpPr>
        <p:spPr bwMode="auto">
          <a:xfrm>
            <a:off x="4902200" y="4216400"/>
            <a:ext cx="2085975" cy="561975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200" b="1" dirty="0">
                <a:latin typeface="Calibri" panose="020F0502020204030204" pitchFamily="34" charset="0"/>
                <a:ea typeface="ＭＳ Ｐゴシック" pitchFamily="-32" charset="-128"/>
              </a:rPr>
              <a:t>Sous-</a:t>
            </a:r>
            <a:r>
              <a:rPr lang="de-DE" sz="1200" b="1" dirty="0" err="1">
                <a:latin typeface="Calibri" panose="020F0502020204030204" pitchFamily="34" charset="0"/>
                <a:ea typeface="ＭＳ Ｐゴシック" pitchFamily="-32" charset="-128"/>
              </a:rPr>
              <a:t>traitance</a:t>
            </a:r>
            <a:endParaRPr lang="de-DE" sz="1400" b="1" dirty="0">
              <a:latin typeface="Calibri" panose="020F0502020204030204" pitchFamily="34" charset="0"/>
              <a:ea typeface="ＭＳ Ｐゴシック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055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059936" y="1029927"/>
            <a:ext cx="508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2400">
                <a:solidFill>
                  <a:srgbClr val="C00000"/>
                </a:solidFill>
                <a:latin typeface="Calibri" pitchFamily="34" charset="0"/>
              </a:defRPr>
            </a:lvl1pPr>
          </a:lstStyle>
          <a:p>
            <a:r>
              <a:rPr lang="de-DE" dirty="0" smtClean="0"/>
              <a:t>1. </a:t>
            </a: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smtClean="0"/>
              <a:t>à </a:t>
            </a:r>
            <a:r>
              <a:rPr lang="de-DE" dirty="0" err="1" smtClean="0"/>
              <a:t>l‘assurance</a:t>
            </a:r>
            <a:r>
              <a:rPr lang="de-DE" dirty="0" smtClean="0"/>
              <a:t> mobile</a:t>
            </a:r>
            <a:endParaRPr lang="de-DE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55063" y="6489700"/>
            <a:ext cx="388937" cy="3635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77673" y="2783758"/>
            <a:ext cx="8502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C00000"/>
              </a:buClr>
            </a:pP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Modèle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d’assurance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traditionnel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74625" y="4609511"/>
            <a:ext cx="8502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C00000"/>
              </a:buClr>
            </a:pP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Modèle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d’assurance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mobile</a:t>
            </a:r>
          </a:p>
        </p:txBody>
      </p:sp>
      <p:sp>
        <p:nvSpPr>
          <p:cNvPr id="3" name="Ellipse 2"/>
          <p:cNvSpPr/>
          <p:nvPr/>
        </p:nvSpPr>
        <p:spPr bwMode="auto">
          <a:xfrm>
            <a:off x="5884163" y="3531148"/>
            <a:ext cx="1947672" cy="5943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Compagnie 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d'assurance</a:t>
            </a:r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cxnSp>
        <p:nvCxnSpPr>
          <p:cNvPr id="8" name="Gerade Verbindung mit Pfeil 7"/>
          <p:cNvCxnSpPr>
            <a:endCxn id="3" idx="2"/>
          </p:cNvCxnSpPr>
          <p:nvPr/>
        </p:nvCxnSpPr>
        <p:spPr bwMode="auto">
          <a:xfrm>
            <a:off x="3602736" y="3814142"/>
            <a:ext cx="2281427" cy="141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sp>
        <p:nvSpPr>
          <p:cNvPr id="9" name="Abgerundetes Rechteck 8"/>
          <p:cNvSpPr/>
          <p:nvPr/>
        </p:nvSpPr>
        <p:spPr bwMode="auto">
          <a:xfrm>
            <a:off x="2596896" y="3539823"/>
            <a:ext cx="1005840" cy="530822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Client</a:t>
            </a:r>
          </a:p>
        </p:txBody>
      </p:sp>
      <p:sp>
        <p:nvSpPr>
          <p:cNvPr id="10" name="Ellipse 9"/>
          <p:cNvSpPr/>
          <p:nvPr/>
        </p:nvSpPr>
        <p:spPr bwMode="auto">
          <a:xfrm>
            <a:off x="4155947" y="3547962"/>
            <a:ext cx="1225296" cy="54654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Agent / </a:t>
            </a: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courtier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5853683" y="5481690"/>
            <a:ext cx="1947672" cy="5943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Compagnie 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d'assurance</a:t>
            </a:r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cxnSp>
        <p:nvCxnSpPr>
          <p:cNvPr id="12" name="Gerade Verbindung mit Pfeil 11"/>
          <p:cNvCxnSpPr>
            <a:endCxn id="11" idx="2"/>
          </p:cNvCxnSpPr>
          <p:nvPr/>
        </p:nvCxnSpPr>
        <p:spPr bwMode="auto">
          <a:xfrm>
            <a:off x="3572256" y="5764684"/>
            <a:ext cx="2281427" cy="141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sp>
        <p:nvSpPr>
          <p:cNvPr id="13" name="Abgerundetes Rechteck 12"/>
          <p:cNvSpPr/>
          <p:nvPr/>
        </p:nvSpPr>
        <p:spPr bwMode="auto">
          <a:xfrm>
            <a:off x="2566416" y="5490365"/>
            <a:ext cx="1005840" cy="530822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Client</a:t>
            </a:r>
          </a:p>
        </p:txBody>
      </p:sp>
      <p:sp>
        <p:nvSpPr>
          <p:cNvPr id="14" name="Ellipse 13"/>
          <p:cNvSpPr/>
          <p:nvPr/>
        </p:nvSpPr>
        <p:spPr bwMode="auto">
          <a:xfrm>
            <a:off x="4202428" y="4974326"/>
            <a:ext cx="1206579" cy="1091706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 smtClean="0">
                <a:latin typeface="Calibri" panose="020F0502020204030204" pitchFamily="34" charset="0"/>
                <a:ea typeface="ＭＳ Ｐゴシック" pitchFamily="-32" charset="-128"/>
              </a:rPr>
              <a:t>Op. de </a:t>
            </a:r>
            <a:r>
              <a:rPr lang="de-DE" sz="1400" dirty="0" err="1" smtClean="0">
                <a:latin typeface="Calibri" panose="020F0502020204030204" pitchFamily="34" charset="0"/>
                <a:ea typeface="ＭＳ Ｐゴシック" pitchFamily="-32" charset="-128"/>
              </a:rPr>
              <a:t>réseau</a:t>
            </a:r>
            <a:r>
              <a:rPr lang="de-DE" sz="1400" dirty="0" smtClean="0">
                <a:latin typeface="Calibri" panose="020F0502020204030204" pitchFamily="34" charset="0"/>
                <a:ea typeface="ＭＳ Ｐゴシック" pitchFamily="-32" charset="-128"/>
              </a:rPr>
              <a:t> mobile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4105656" y="5379631"/>
            <a:ext cx="292608" cy="11653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spc="2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PST</a:t>
            </a:r>
            <a:endParaRPr kumimoji="0" lang="de-DE" sz="1400" b="0" i="0" u="none" strike="noStrike" cap="none" spc="30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593766" y="1651428"/>
            <a:ext cx="8550233" cy="677914"/>
          </a:xfrm>
          <a:prstGeom prst="rect">
            <a:avLst/>
          </a:prstGeom>
          <a:solidFill>
            <a:srgbClr val="F7F7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000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“</a:t>
            </a:r>
            <a:r>
              <a:rPr lang="en-US" sz="2000" dirty="0" err="1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Produit</a:t>
            </a:r>
            <a:r>
              <a:rPr lang="en-US" sz="2000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 de micro-assurance qui </a:t>
            </a:r>
            <a:r>
              <a:rPr lang="en-US" sz="2000" dirty="0" err="1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utilise</a:t>
            </a:r>
            <a:r>
              <a:rPr lang="en-US" sz="2000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A0231E"/>
                </a:solidFill>
                <a:latin typeface="Calibri" panose="020F0502020204030204" pitchFamily="34" charset="0"/>
              </a:rPr>
              <a:t>le </a:t>
            </a:r>
            <a:r>
              <a:rPr lang="en-US" sz="2000" dirty="0" err="1" smtClean="0">
                <a:solidFill>
                  <a:srgbClr val="A0231E"/>
                </a:solidFill>
                <a:latin typeface="Calibri" panose="020F0502020204030204" pitchFamily="34" charset="0"/>
              </a:rPr>
              <a:t>système</a:t>
            </a:r>
            <a:r>
              <a:rPr lang="en-US" sz="2000" dirty="0" smtClean="0">
                <a:solidFill>
                  <a:srgbClr val="A0231E"/>
                </a:solidFill>
                <a:latin typeface="Calibri" panose="020F0502020204030204" pitchFamily="34" charset="0"/>
              </a:rPr>
              <a:t> et </a:t>
            </a:r>
            <a:r>
              <a:rPr lang="en-US" sz="2000" dirty="0" err="1" smtClean="0">
                <a:solidFill>
                  <a:srgbClr val="A0231E"/>
                </a:solidFill>
                <a:latin typeface="Calibri" panose="020F0502020204030204" pitchFamily="34" charset="0"/>
              </a:rPr>
              <a:t>l’infrastructure</a:t>
            </a:r>
            <a:r>
              <a:rPr lang="en-US" sz="2000" dirty="0" smtClean="0">
                <a:solidFill>
                  <a:srgbClr val="A0231E"/>
                </a:solidFill>
                <a:latin typeface="Calibri" panose="020F0502020204030204" pitchFamily="34" charset="0"/>
              </a:rPr>
              <a:t> de </a:t>
            </a:r>
            <a:r>
              <a:rPr lang="en-US" sz="2000" dirty="0" err="1" smtClean="0">
                <a:solidFill>
                  <a:srgbClr val="A0231E"/>
                </a:solidFill>
                <a:latin typeface="Calibri" panose="020F0502020204030204" pitchFamily="34" charset="0"/>
              </a:rPr>
              <a:t>téléphonie</a:t>
            </a:r>
            <a:r>
              <a:rPr lang="en-US" sz="2000" dirty="0" smtClean="0">
                <a:solidFill>
                  <a:srgbClr val="A0231E"/>
                </a:solidFill>
                <a:latin typeface="Calibri" panose="020F0502020204030204" pitchFamily="34" charset="0"/>
              </a:rPr>
              <a:t> mobile</a:t>
            </a:r>
            <a:r>
              <a:rPr lang="en-US" sz="2000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 pour </a:t>
            </a:r>
            <a:r>
              <a:rPr lang="en-US" sz="2000" dirty="0" err="1" smtClean="0">
                <a:solidFill>
                  <a:srgbClr val="A0231E"/>
                </a:solidFill>
                <a:latin typeface="Calibri" panose="020F0502020204030204" pitchFamily="34" charset="0"/>
              </a:rPr>
              <a:t>soutenir</a:t>
            </a:r>
            <a:r>
              <a:rPr lang="en-US" sz="2000" dirty="0" smtClean="0">
                <a:solidFill>
                  <a:srgbClr val="A0231E"/>
                </a:solidFill>
                <a:latin typeface="Calibri" panose="020F0502020204030204" pitchFamily="34" charset="0"/>
              </a:rPr>
              <a:t> les </a:t>
            </a:r>
            <a:r>
              <a:rPr lang="en-US" sz="2000" dirty="0" err="1" smtClean="0">
                <a:solidFill>
                  <a:srgbClr val="A0231E"/>
                </a:solidFill>
                <a:latin typeface="Calibri" panose="020F0502020204030204" pitchFamily="34" charset="0"/>
              </a:rPr>
              <a:t>fonctions</a:t>
            </a:r>
            <a:r>
              <a:rPr lang="en-US" sz="2000" dirty="0" smtClean="0">
                <a:solidFill>
                  <a:srgbClr val="A0231E"/>
                </a:solidFill>
                <a:latin typeface="Calibri" panose="020F0502020204030204" pitchFamily="34" charset="0"/>
              </a:rPr>
              <a:t> du </a:t>
            </a:r>
            <a:r>
              <a:rPr lang="en-US" sz="2000" dirty="0" err="1" smtClean="0">
                <a:solidFill>
                  <a:srgbClr val="A0231E"/>
                </a:solidFill>
                <a:latin typeface="Calibri" panose="020F0502020204030204" pitchFamily="34" charset="0"/>
              </a:rPr>
              <a:t>processus</a:t>
            </a:r>
            <a:r>
              <a:rPr lang="en-US" sz="2000" dirty="0" smtClean="0">
                <a:solidFill>
                  <a:srgbClr val="A0231E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A0231E"/>
                </a:solidFill>
                <a:latin typeface="Calibri" panose="020F0502020204030204" pitchFamily="34" charset="0"/>
              </a:rPr>
              <a:t>d’assurance</a:t>
            </a:r>
            <a:r>
              <a:rPr lang="en-US" sz="2000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.” </a:t>
            </a:r>
            <a:endParaRPr lang="de-DE" sz="20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4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735" y="641665"/>
            <a:ext cx="6305266" cy="904863"/>
          </a:xfrm>
          <a:noFill/>
        </p:spPr>
        <p:txBody>
          <a:bodyPr wrap="square" rtlCol="0">
            <a:spAutoFit/>
          </a:bodyPr>
          <a:lstStyle/>
          <a:p>
            <a:pPr algn="r"/>
            <a:r>
              <a:rPr lang="en-US" kern="1200" dirty="0" err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Utilisation</a:t>
            </a:r>
            <a:r>
              <a:rPr lang="en-US" kern="1200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kern="1200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de la </a:t>
            </a:r>
            <a:r>
              <a:rPr lang="en-US" kern="1200" dirty="0" err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téléphonie</a:t>
            </a:r>
            <a:r>
              <a:rPr lang="en-US" kern="1200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mobile </a:t>
            </a:r>
            <a:r>
              <a:rPr lang="en-US" kern="1200" dirty="0" err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dans</a:t>
            </a:r>
            <a:r>
              <a:rPr lang="en-US" kern="1200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les </a:t>
            </a:r>
            <a:r>
              <a:rPr lang="en-US" kern="1200" dirty="0" err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processus</a:t>
            </a:r>
            <a:r>
              <a:rPr lang="en-US" kern="1200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kern="1200" dirty="0" err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d’assurance</a:t>
            </a:r>
            <a:r>
              <a:rPr lang="en-US" kern="1200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en </a:t>
            </a:r>
            <a:r>
              <a:rPr lang="en-US" kern="1200" dirty="0" err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Afrique</a:t>
            </a:r>
            <a:r>
              <a:rPr lang="en-US" kern="1200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et ALC</a:t>
            </a:r>
            <a:endParaRPr lang="de-DE" kern="1200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38A6-001F-4BA8-BA4D-2C36A9E4E82C}" type="slidenum">
              <a:rPr lang="de-DE" smtClean="0"/>
              <a:pPr>
                <a:defRPr/>
              </a:pPr>
              <a:t>4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755063" y="6489700"/>
            <a:ext cx="388937" cy="363538"/>
          </a:xfrm>
          <a:prstGeom prst="rect">
            <a:avLst/>
          </a:prstGeom>
          <a:solidFill>
            <a:srgbClr val="A0241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0" latinLnBrk="0" hangingPunct="0">
              <a:spcBef>
                <a:spcPct val="0"/>
              </a:spcBef>
              <a:buClrTx/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60538A6-001F-4BA8-BA4D-2C36A9E4E82C}" type="slidenum">
              <a:rPr lang="de-DE" smtClean="0">
                <a:solidFill>
                  <a:srgbClr val="FEFEFE"/>
                </a:solidFill>
              </a:rPr>
              <a:pPr>
                <a:defRPr/>
              </a:pPr>
              <a:t>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hteck 2"/>
          <p:cNvSpPr/>
          <p:nvPr/>
        </p:nvSpPr>
        <p:spPr bwMode="auto">
          <a:xfrm>
            <a:off x="1401288" y="5715000"/>
            <a:ext cx="7758546" cy="590797"/>
          </a:xfrm>
          <a:prstGeom prst="rect">
            <a:avLst/>
          </a:prstGeom>
          <a:solidFill>
            <a:srgbClr val="F7F7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800" i="1" dirty="0" err="1" smtClean="0">
                <a:solidFill>
                  <a:srgbClr val="A0231E"/>
                </a:solidFill>
                <a:latin typeface="Calibri" panose="020F0502020204030204" pitchFamily="34" charset="0"/>
              </a:rPr>
              <a:t>Toutes</a:t>
            </a:r>
            <a:r>
              <a:rPr lang="en-US" sz="1800" i="1" dirty="0" smtClean="0">
                <a:solidFill>
                  <a:srgbClr val="A0231E"/>
                </a:solidFill>
                <a:latin typeface="Calibri" panose="020F0502020204030204" pitchFamily="34" charset="0"/>
              </a:rPr>
              <a:t> les </a:t>
            </a:r>
            <a:r>
              <a:rPr lang="en-US" sz="1800" i="1" dirty="0" err="1" smtClean="0">
                <a:solidFill>
                  <a:srgbClr val="A0231E"/>
                </a:solidFill>
                <a:latin typeface="Calibri" panose="020F0502020204030204" pitchFamily="34" charset="0"/>
              </a:rPr>
              <a:t>étapes</a:t>
            </a:r>
            <a:r>
              <a:rPr lang="en-US" sz="1800" i="1" dirty="0" smtClean="0">
                <a:solidFill>
                  <a:srgbClr val="A0231E"/>
                </a:solidFill>
                <a:latin typeface="Calibri" panose="020F0502020204030204" pitchFamily="34" charset="0"/>
              </a:rPr>
              <a:t> de la </a:t>
            </a:r>
            <a:r>
              <a:rPr lang="en-US" sz="1800" i="1" dirty="0" err="1" smtClean="0">
                <a:solidFill>
                  <a:srgbClr val="A0231E"/>
                </a:solidFill>
                <a:latin typeface="Calibri" panose="020F0502020204030204" pitchFamily="34" charset="0"/>
              </a:rPr>
              <a:t>chaîne</a:t>
            </a:r>
            <a:r>
              <a:rPr lang="en-US" sz="1800" i="1" dirty="0" smtClean="0">
                <a:solidFill>
                  <a:srgbClr val="A0231E"/>
                </a:solidFill>
                <a:latin typeface="Calibri" panose="020F0502020204030204" pitchFamily="34" charset="0"/>
              </a:rPr>
              <a:t> de </a:t>
            </a:r>
            <a:r>
              <a:rPr lang="en-US" sz="1800" i="1" dirty="0" err="1" smtClean="0">
                <a:solidFill>
                  <a:srgbClr val="A0231E"/>
                </a:solidFill>
                <a:latin typeface="Calibri" panose="020F0502020204030204" pitchFamily="34" charset="0"/>
              </a:rPr>
              <a:t>valeur</a:t>
            </a:r>
            <a:r>
              <a:rPr lang="en-US" sz="1800" i="1" dirty="0" smtClean="0">
                <a:solidFill>
                  <a:srgbClr val="A0231E"/>
                </a:solidFill>
                <a:latin typeface="Calibri" panose="020F0502020204030204" pitchFamily="34" charset="0"/>
              </a:rPr>
              <a:t> de </a:t>
            </a:r>
            <a:r>
              <a:rPr lang="en-US" sz="1800" i="1" dirty="0" err="1" smtClean="0">
                <a:solidFill>
                  <a:srgbClr val="A0231E"/>
                </a:solidFill>
                <a:latin typeface="Calibri" panose="020F0502020204030204" pitchFamily="34" charset="0"/>
              </a:rPr>
              <a:t>l’assurance</a:t>
            </a:r>
            <a:r>
              <a:rPr lang="en-US" sz="1800" i="1" dirty="0" smtClean="0">
                <a:solidFill>
                  <a:srgbClr val="A0231E"/>
                </a:solidFill>
                <a:latin typeface="Calibri" panose="020F0502020204030204" pitchFamily="34" charset="0"/>
              </a:rPr>
              <a:t> </a:t>
            </a:r>
            <a:r>
              <a:rPr lang="en-US" sz="1800" i="1" dirty="0" err="1" smtClean="0">
                <a:solidFill>
                  <a:srgbClr val="A0231E"/>
                </a:solidFill>
                <a:latin typeface="Calibri" panose="020F0502020204030204" pitchFamily="34" charset="0"/>
              </a:rPr>
              <a:t>peuvent</a:t>
            </a:r>
            <a:r>
              <a:rPr lang="en-US" sz="1800" i="1" dirty="0" smtClean="0">
                <a:solidFill>
                  <a:srgbClr val="A0231E"/>
                </a:solidFill>
                <a:latin typeface="Calibri" panose="020F0502020204030204" pitchFamily="34" charset="0"/>
              </a:rPr>
              <a:t> </a:t>
            </a:r>
            <a:r>
              <a:rPr lang="en-US" sz="1800" i="1" dirty="0" err="1" smtClean="0">
                <a:solidFill>
                  <a:srgbClr val="A0231E"/>
                </a:solidFill>
                <a:latin typeface="Calibri" panose="020F0502020204030204" pitchFamily="34" charset="0"/>
              </a:rPr>
              <a:t>être</a:t>
            </a:r>
            <a:r>
              <a:rPr lang="en-US" sz="1800" i="1" dirty="0" smtClean="0">
                <a:solidFill>
                  <a:srgbClr val="A0231E"/>
                </a:solidFill>
                <a:latin typeface="Calibri" panose="020F0502020204030204" pitchFamily="34" charset="0"/>
              </a:rPr>
              <a:t> </a:t>
            </a:r>
            <a:r>
              <a:rPr lang="en-US" sz="1800" i="1" dirty="0" err="1" smtClean="0">
                <a:solidFill>
                  <a:srgbClr val="A0231E"/>
                </a:solidFill>
                <a:latin typeface="Calibri" panose="020F0502020204030204" pitchFamily="34" charset="0"/>
              </a:rPr>
              <a:t>dématérialisées</a:t>
            </a:r>
            <a:endParaRPr lang="en-US" sz="1800" i="1" dirty="0">
              <a:solidFill>
                <a:srgbClr val="A0231E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2525" y="6477000"/>
            <a:ext cx="7873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</a:rPr>
              <a:t>Source : </a:t>
            </a:r>
            <a:r>
              <a:rPr lang="fr-FR" sz="1000" dirty="0" smtClean="0">
                <a:latin typeface="Calibri" panose="020F0502020204030204" pitchFamily="34" charset="0"/>
              </a:rPr>
              <a:t>Paysage de la micro-assurance en Afrique </a:t>
            </a:r>
            <a:r>
              <a:rPr lang="en-US" sz="1000" dirty="0" smtClean="0">
                <a:latin typeface="Calibri" panose="020F0502020204030204" pitchFamily="34" charset="0"/>
              </a:rPr>
              <a:t>2015</a:t>
            </a:r>
            <a:r>
              <a:rPr lang="en-US" sz="1000" dirty="0">
                <a:latin typeface="Calibri" panose="020F0502020204030204" pitchFamily="34" charset="0"/>
              </a:rPr>
              <a:t>; </a:t>
            </a:r>
            <a:r>
              <a:rPr lang="en-US" sz="1000" dirty="0" err="1">
                <a:latin typeface="Calibri" panose="020F0502020204030204" pitchFamily="34" charset="0"/>
              </a:rPr>
              <a:t>Microinsurance</a:t>
            </a:r>
            <a:r>
              <a:rPr lang="en-US" sz="1000" dirty="0">
                <a:latin typeface="Calibri" panose="020F0502020204030204" pitchFamily="34" charset="0"/>
              </a:rPr>
              <a:t> Network, </a:t>
            </a:r>
            <a:r>
              <a:rPr lang="en-US" sz="1000" dirty="0" err="1">
                <a:latin typeface="Calibri" panose="020F0502020204030204" pitchFamily="34" charset="0"/>
              </a:rPr>
              <a:t>Munichre</a:t>
            </a:r>
            <a:r>
              <a:rPr lang="en-US" sz="1000" dirty="0">
                <a:latin typeface="Calibri" panose="020F0502020204030204" pitchFamily="34" charset="0"/>
              </a:rPr>
              <a:t> Foundation, </a:t>
            </a:r>
            <a:r>
              <a:rPr lang="en-US" sz="1000" dirty="0" err="1">
                <a:latin typeface="Calibri" panose="020F0502020204030204" pitchFamily="34" charset="0"/>
              </a:rPr>
              <a:t>Microinsurance</a:t>
            </a:r>
            <a:r>
              <a:rPr lang="en-US" sz="1000" dirty="0">
                <a:latin typeface="Calibri" panose="020F0502020204030204" pitchFamily="34" charset="0"/>
              </a:rPr>
              <a:t> Centre (2016)</a:t>
            </a:r>
            <a:endParaRPr lang="de-DE" sz="10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8479" y="1551296"/>
            <a:ext cx="4941279" cy="416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8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55063" y="6489700"/>
            <a:ext cx="388937" cy="363538"/>
          </a:xfrm>
        </p:spPr>
        <p:txBody>
          <a:bodyPr/>
          <a:lstStyle/>
          <a:p>
            <a:pPr>
              <a:defRPr/>
            </a:pPr>
            <a:fld id="{760538A6-001F-4BA8-BA4D-2C36A9E4E82C}" type="slidenum">
              <a:rPr lang="de-DE" smtClean="0">
                <a:solidFill>
                  <a:srgbClr val="FEFEFE"/>
                </a:solidFill>
              </a:rPr>
              <a:pPr>
                <a:defRPr/>
              </a:pPr>
              <a:t>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6800" y="6488668"/>
            <a:ext cx="769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</a:rPr>
              <a:t>Source : 2015 Mobile </a:t>
            </a:r>
            <a:r>
              <a:rPr lang="en-US" sz="1000" dirty="0">
                <a:latin typeface="Calibri" panose="020F0502020204030204" pitchFamily="34" charset="0"/>
              </a:rPr>
              <a:t>Insurance, Savings &amp; Credit </a:t>
            </a:r>
            <a:r>
              <a:rPr lang="en-US" sz="1000" dirty="0" smtClean="0">
                <a:latin typeface="Calibri" panose="020F0502020204030204" pitchFamily="34" charset="0"/>
              </a:rPr>
              <a:t>Report. GSMA, 2015 ; Rapport 2016 du </a:t>
            </a:r>
            <a:r>
              <a:rPr lang="en-US" sz="1000" dirty="0" err="1" smtClean="0">
                <a:latin typeface="Calibri" panose="020F0502020204030204" pitchFamily="34" charset="0"/>
              </a:rPr>
              <a:t>Microinsurance</a:t>
            </a:r>
            <a:r>
              <a:rPr lang="en-US" sz="1000" dirty="0" smtClean="0">
                <a:latin typeface="Calibri" panose="020F0502020204030204" pitchFamily="34" charset="0"/>
              </a:rPr>
              <a:t> Network “Insights on Mobile Network Operators as distribution channel for </a:t>
            </a:r>
            <a:r>
              <a:rPr lang="en-US" sz="1000" dirty="0" err="1" smtClean="0">
                <a:latin typeface="Calibri" panose="020F0502020204030204" pitchFamily="34" charset="0"/>
              </a:rPr>
              <a:t>microinsurance</a:t>
            </a:r>
            <a:r>
              <a:rPr lang="en-US" sz="1000" dirty="0" smtClean="0">
                <a:latin typeface="Calibri" panose="020F0502020204030204" pitchFamily="34" charset="0"/>
              </a:rPr>
              <a:t> in Asia “</a:t>
            </a:r>
            <a:endParaRPr lang="de-DE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114766635"/>
              </p:ext>
            </p:extLst>
          </p:nvPr>
        </p:nvGraphicFramePr>
        <p:xfrm>
          <a:off x="820662" y="1861372"/>
          <a:ext cx="3200400" cy="304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feld 6"/>
          <p:cNvSpPr txBox="1"/>
          <p:nvPr/>
        </p:nvSpPr>
        <p:spPr>
          <a:xfrm>
            <a:off x="1230828" y="4934606"/>
            <a:ext cx="244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Calibri" panose="020F0502020204030204" pitchFamily="34" charset="0"/>
              </a:rPr>
              <a:t>Année</a:t>
            </a:r>
            <a:endParaRPr lang="de-DE" sz="1400" b="1" dirty="0">
              <a:latin typeface="Calibri" panose="020F050202020403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749521" y="2353076"/>
            <a:ext cx="3169529" cy="816000"/>
          </a:xfrm>
          <a:prstGeom prst="ellipse">
            <a:avLst/>
          </a:prstGeom>
          <a:solidFill>
            <a:srgbClr val="F5F1BD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31 </a:t>
            </a:r>
            <a:r>
              <a:rPr lang="en-US" sz="1400" b="1" dirty="0" smtClean="0">
                <a:latin typeface="Calibri" panose="020F0502020204030204" pitchFamily="34" charset="0"/>
              </a:rPr>
              <a:t>millions de polices actives</a:t>
            </a:r>
            <a:endParaRPr lang="de-DE" sz="1400" b="1" dirty="0">
              <a:latin typeface="Calibri" panose="020F050202020403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750999" y="3186083"/>
            <a:ext cx="3168242" cy="1254593"/>
          </a:xfrm>
          <a:prstGeom prst="ellipse">
            <a:avLst/>
          </a:prstGeom>
          <a:solidFill>
            <a:schemeClr val="accent1"/>
          </a:solidFill>
        </p:spPr>
        <p:txBody>
          <a:bodyPr wrap="square" anchor="ctr" anchorCtr="0">
            <a:noAutofit/>
          </a:bodyPr>
          <a:lstStyle/>
          <a:p>
            <a:r>
              <a:rPr lang="en-US" sz="1400" b="1" dirty="0">
                <a:latin typeface="Calibri" panose="020F0502020204030204" pitchFamily="34" charset="0"/>
              </a:rPr>
              <a:t>33 </a:t>
            </a:r>
            <a:r>
              <a:rPr lang="en-US" sz="1400" b="1" dirty="0" err="1" smtClean="0">
                <a:latin typeface="Calibri" panose="020F0502020204030204" pitchFamily="34" charset="0"/>
              </a:rPr>
              <a:t>marchés</a:t>
            </a:r>
            <a:r>
              <a:rPr lang="en-US" sz="1400" b="1" dirty="0" smtClean="0">
                <a:latin typeface="Calibri" panose="020F0502020204030204" pitchFamily="34" charset="0"/>
              </a:rPr>
              <a:t> </a:t>
            </a:r>
            <a:r>
              <a:rPr lang="en-US" sz="1400" b="1" dirty="0" err="1" smtClean="0">
                <a:latin typeface="Calibri" panose="020F0502020204030204" pitchFamily="34" charset="0"/>
              </a:rPr>
              <a:t>émergents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Calibri" panose="020F0502020204030204" pitchFamily="34" charset="0"/>
              </a:rPr>
              <a:t>Afrique</a:t>
            </a:r>
            <a:r>
              <a:rPr lang="en-US" sz="1200" dirty="0" smtClean="0">
                <a:latin typeface="Calibri" panose="020F0502020204030204" pitchFamily="34" charset="0"/>
              </a:rPr>
              <a:t> </a:t>
            </a:r>
            <a:r>
              <a:rPr lang="en-US" sz="1200" dirty="0" err="1" smtClean="0">
                <a:latin typeface="Calibri" panose="020F0502020204030204" pitchFamily="34" charset="0"/>
              </a:rPr>
              <a:t>subsaharienne</a:t>
            </a:r>
            <a:r>
              <a:rPr lang="en-US" sz="1200" dirty="0" smtClean="0">
                <a:latin typeface="Calibri" panose="020F0502020204030204" pitchFamily="34" charset="0"/>
              </a:rPr>
              <a:t> (58%)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Calibri" panose="020F0502020204030204" pitchFamily="34" charset="0"/>
              </a:rPr>
              <a:t>Asie</a:t>
            </a:r>
            <a:r>
              <a:rPr lang="en-US" sz="1200" dirty="0" smtClean="0">
                <a:latin typeface="Calibri" panose="020F0502020204030204" pitchFamily="34" charset="0"/>
              </a:rPr>
              <a:t> du </a:t>
            </a:r>
            <a:r>
              <a:rPr lang="en-US" sz="1200" dirty="0" err="1" smtClean="0">
                <a:latin typeface="Calibri" panose="020F0502020204030204" pitchFamily="34" charset="0"/>
              </a:rPr>
              <a:t>Sud</a:t>
            </a:r>
            <a:r>
              <a:rPr lang="en-US" sz="1200" dirty="0" smtClean="0">
                <a:latin typeface="Calibri" panose="020F0502020204030204" pitchFamily="34" charset="0"/>
              </a:rPr>
              <a:t> (19%)</a:t>
            </a:r>
            <a:endParaRPr lang="en-US" sz="12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Calibri" panose="020F0502020204030204" pitchFamily="34" charset="0"/>
              </a:rPr>
              <a:t>Asie</a:t>
            </a:r>
            <a:r>
              <a:rPr lang="en-US" sz="1200" dirty="0" smtClean="0">
                <a:latin typeface="Calibri" panose="020F0502020204030204" pitchFamily="34" charset="0"/>
              </a:rPr>
              <a:t> de </a:t>
            </a:r>
            <a:r>
              <a:rPr lang="en-US" sz="1200" dirty="0" err="1" smtClean="0">
                <a:latin typeface="Calibri" panose="020F0502020204030204" pitchFamily="34" charset="0"/>
              </a:rPr>
              <a:t>l’Est</a:t>
            </a:r>
            <a:r>
              <a:rPr lang="en-US" sz="1200" dirty="0" smtClean="0">
                <a:latin typeface="Calibri" panose="020F0502020204030204" pitchFamily="34" charset="0"/>
              </a:rPr>
              <a:t> et </a:t>
            </a:r>
            <a:r>
              <a:rPr lang="en-US" sz="1200" dirty="0" err="1" smtClean="0">
                <a:latin typeface="Calibri" panose="020F0502020204030204" pitchFamily="34" charset="0"/>
              </a:rPr>
              <a:t>Pacifique</a:t>
            </a:r>
            <a:r>
              <a:rPr lang="en-US" sz="1200" dirty="0" smtClean="0">
                <a:latin typeface="Calibri" panose="020F0502020204030204" pitchFamily="34" charset="0"/>
              </a:rPr>
              <a:t> (18%)</a:t>
            </a:r>
            <a:endParaRPr lang="de-DE" sz="1200" dirty="0">
              <a:latin typeface="Calibri" panose="020F050202020403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809661" y="4567676"/>
            <a:ext cx="3168242" cy="925966"/>
          </a:xfrm>
          <a:prstGeom prst="ellipse">
            <a:avLst/>
          </a:prstGeom>
          <a:solidFill>
            <a:schemeClr val="accent1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2/3 des services nouveaux en 2015 </a:t>
            </a:r>
            <a:r>
              <a:rPr lang="en-US" sz="1400" b="1" dirty="0" err="1" smtClean="0">
                <a:latin typeface="Calibri" panose="020F0502020204030204" pitchFamily="34" charset="0"/>
              </a:rPr>
              <a:t>offrent</a:t>
            </a:r>
            <a:r>
              <a:rPr lang="en-US" sz="1400" b="1" dirty="0" smtClean="0">
                <a:latin typeface="Calibri" panose="020F0502020204030204" pitchFamily="34" charset="0"/>
              </a:rPr>
              <a:t> des </a:t>
            </a:r>
            <a:r>
              <a:rPr lang="en-US" sz="1400" b="1" dirty="0" err="1" smtClean="0">
                <a:latin typeface="Calibri" panose="020F0502020204030204" pitchFamily="34" charset="0"/>
              </a:rPr>
              <a:t>produits</a:t>
            </a:r>
            <a:r>
              <a:rPr lang="en-US" sz="1400" b="1" dirty="0" smtClean="0">
                <a:latin typeface="Calibri" panose="020F0502020204030204" pitchFamily="34" charset="0"/>
              </a:rPr>
              <a:t> non-vie</a:t>
            </a:r>
            <a:endParaRPr lang="de-DE" sz="1400" b="1" dirty="0">
              <a:latin typeface="Calibri" panose="020F0502020204030204" pitchFamily="34" charset="0"/>
            </a:endParaRPr>
          </a:p>
        </p:txBody>
      </p:sp>
      <p:sp>
        <p:nvSpPr>
          <p:cNvPr id="22" name="Rechteck 2"/>
          <p:cNvSpPr/>
          <p:nvPr/>
        </p:nvSpPr>
        <p:spPr bwMode="auto">
          <a:xfrm>
            <a:off x="1935678" y="5562600"/>
            <a:ext cx="7221022" cy="773668"/>
          </a:xfrm>
          <a:prstGeom prst="rect">
            <a:avLst/>
          </a:prstGeom>
          <a:solidFill>
            <a:srgbClr val="F7F7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000" i="1" dirty="0" smtClean="0">
                <a:solidFill>
                  <a:srgbClr val="A0231E"/>
                </a:solidFill>
                <a:latin typeface="Calibri" panose="020F0502020204030204" pitchFamily="34" charset="0"/>
              </a:rPr>
              <a:t>Augmentation de la </a:t>
            </a:r>
            <a:r>
              <a:rPr lang="en-US" sz="2000" i="1" dirty="0" err="1" smtClean="0">
                <a:solidFill>
                  <a:srgbClr val="A0231E"/>
                </a:solidFill>
                <a:latin typeface="Calibri" panose="020F0502020204030204" pitchFamily="34" charset="0"/>
              </a:rPr>
              <a:t>couverture</a:t>
            </a:r>
            <a:r>
              <a:rPr lang="en-US" sz="2000" i="1" dirty="0" smtClean="0">
                <a:solidFill>
                  <a:srgbClr val="A0231E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 smtClean="0">
                <a:solidFill>
                  <a:srgbClr val="A0231E"/>
                </a:solidFill>
                <a:latin typeface="Calibri" panose="020F0502020204030204" pitchFamily="34" charset="0"/>
              </a:rPr>
              <a:t>d’assurance</a:t>
            </a:r>
            <a:r>
              <a:rPr lang="en-US" sz="2000" i="1" dirty="0" smtClean="0">
                <a:solidFill>
                  <a:srgbClr val="A0231E"/>
                </a:solidFill>
                <a:latin typeface="Calibri" panose="020F0502020204030204" pitchFamily="34" charset="0"/>
              </a:rPr>
              <a:t> mobile et de la diversification des </a:t>
            </a:r>
            <a:r>
              <a:rPr lang="en-US" sz="2000" i="1" dirty="0" err="1" smtClean="0">
                <a:solidFill>
                  <a:srgbClr val="A0231E"/>
                </a:solidFill>
                <a:latin typeface="Calibri" panose="020F0502020204030204" pitchFamily="34" charset="0"/>
              </a:rPr>
              <a:t>produits</a:t>
            </a:r>
            <a:r>
              <a:rPr lang="en-US" sz="2000" i="1" dirty="0" smtClean="0">
                <a:solidFill>
                  <a:srgbClr val="A0231E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 smtClean="0">
                <a:solidFill>
                  <a:srgbClr val="A0231E"/>
                </a:solidFill>
                <a:latin typeface="Calibri" panose="020F0502020204030204" pitchFamily="34" charset="0"/>
              </a:rPr>
              <a:t>sous</a:t>
            </a:r>
            <a:r>
              <a:rPr lang="en-US" sz="2000" i="1" dirty="0" smtClean="0">
                <a:solidFill>
                  <a:srgbClr val="A0231E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 smtClean="0">
                <a:solidFill>
                  <a:srgbClr val="A0231E"/>
                </a:solidFill>
                <a:latin typeface="Calibri" panose="020F0502020204030204" pitchFamily="34" charset="0"/>
              </a:rPr>
              <a:t>l’impulsion</a:t>
            </a:r>
            <a:r>
              <a:rPr lang="en-US" sz="2000" i="1" dirty="0" smtClean="0">
                <a:solidFill>
                  <a:srgbClr val="A0231E"/>
                </a:solidFill>
                <a:latin typeface="Calibri" panose="020F0502020204030204" pitchFamily="34" charset="0"/>
              </a:rPr>
              <a:t> des </a:t>
            </a:r>
            <a:r>
              <a:rPr lang="en-US" sz="2000" i="1" dirty="0" err="1" smtClean="0">
                <a:solidFill>
                  <a:srgbClr val="A0231E"/>
                </a:solidFill>
                <a:latin typeface="Calibri" panose="020F0502020204030204" pitchFamily="34" charset="0"/>
              </a:rPr>
              <a:t>ORM</a:t>
            </a:r>
            <a:endParaRPr lang="en-US" sz="2000" i="1" dirty="0">
              <a:solidFill>
                <a:srgbClr val="A0231E"/>
              </a:solidFill>
              <a:latin typeface="Calibri" panose="020F0502020204030204" pitchFamily="34" charset="0"/>
            </a:endParaRPr>
          </a:p>
          <a:p>
            <a:pPr lvl="0"/>
            <a:endParaRPr lang="en-US" sz="2000" i="1" dirty="0">
              <a:solidFill>
                <a:srgbClr val="A0231E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feld 6"/>
          <p:cNvSpPr txBox="1"/>
          <p:nvPr/>
        </p:nvSpPr>
        <p:spPr>
          <a:xfrm>
            <a:off x="1991433" y="2816751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+ 9%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059936" y="1029927"/>
            <a:ext cx="508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2400">
                <a:solidFill>
                  <a:srgbClr val="C00000"/>
                </a:solidFill>
                <a:latin typeface="Calibri" pitchFamily="34" charset="0"/>
              </a:defRPr>
            </a:lvl1pPr>
          </a:lstStyle>
          <a:p>
            <a:r>
              <a:rPr lang="de-DE" dirty="0" smtClean="0"/>
              <a:t>1. </a:t>
            </a: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smtClean="0"/>
              <a:t>à </a:t>
            </a:r>
            <a:r>
              <a:rPr lang="de-DE" dirty="0" err="1" smtClean="0"/>
              <a:t>l'assurance</a:t>
            </a:r>
            <a:r>
              <a:rPr lang="de-DE" dirty="0" smtClean="0"/>
              <a:t> mobile</a:t>
            </a:r>
            <a:endParaRPr lang="de-DE" dirty="0"/>
          </a:p>
        </p:txBody>
      </p:sp>
      <p:sp>
        <p:nvSpPr>
          <p:cNvPr id="24" name="Oval 18"/>
          <p:cNvSpPr/>
          <p:nvPr/>
        </p:nvSpPr>
        <p:spPr>
          <a:xfrm>
            <a:off x="7176967" y="1604174"/>
            <a:ext cx="1518460" cy="1340626"/>
          </a:xfrm>
          <a:prstGeom prst="ellipse">
            <a:avLst/>
          </a:prstGeom>
          <a:solidFill>
            <a:srgbClr val="FFC000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300" b="1" dirty="0" err="1" smtClean="0">
                <a:latin typeface="Calibri" panose="020F0502020204030204" pitchFamily="34" charset="0"/>
              </a:rPr>
              <a:t>Asie</a:t>
            </a:r>
            <a:r>
              <a:rPr lang="en-US" sz="1300" b="1" dirty="0" smtClean="0">
                <a:latin typeface="Calibri" panose="020F0502020204030204" pitchFamily="34" charset="0"/>
              </a:rPr>
              <a:t> </a:t>
            </a:r>
            <a:r>
              <a:rPr lang="en-US" sz="1300" b="1" dirty="0" smtClean="0">
                <a:latin typeface="Calibri" panose="020F0502020204030204" pitchFamily="34" charset="0"/>
              </a:rPr>
              <a:t>mi-2016: </a:t>
            </a:r>
            <a:r>
              <a:rPr lang="en-US" sz="1300" b="1" dirty="0" smtClean="0">
                <a:latin typeface="Calibri" panose="020F0502020204030204" pitchFamily="34" charset="0"/>
              </a:rPr>
              <a:t>40 millions de vies </a:t>
            </a:r>
            <a:r>
              <a:rPr lang="en-US" sz="1300" b="1" dirty="0" err="1" smtClean="0">
                <a:latin typeface="Calibri" panose="020F0502020204030204" pitchFamily="34" charset="0"/>
              </a:rPr>
              <a:t>couvertes</a:t>
            </a:r>
            <a:r>
              <a:rPr lang="en-US" sz="1300" b="1" dirty="0" smtClean="0">
                <a:latin typeface="Calibri" panose="020F0502020204030204" pitchFamily="34" charset="0"/>
              </a:rPr>
              <a:t>*</a:t>
            </a:r>
            <a:endParaRPr lang="de-DE" sz="1300" b="1" dirty="0">
              <a:latin typeface="Calibri" panose="020F05020202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3505284" y="2923542"/>
            <a:ext cx="1394521" cy="6535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7" name="Straight Connector 16"/>
          <p:cNvCxnSpPr>
            <a:endCxn id="20" idx="2"/>
          </p:cNvCxnSpPr>
          <p:nvPr/>
        </p:nvCxnSpPr>
        <p:spPr bwMode="auto">
          <a:xfrm flipV="1">
            <a:off x="3505284" y="3813380"/>
            <a:ext cx="1245715" cy="684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505284" y="4110476"/>
            <a:ext cx="1394521" cy="7289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33" name="Textfeld 32"/>
          <p:cNvSpPr txBox="1"/>
          <p:nvPr/>
        </p:nvSpPr>
        <p:spPr>
          <a:xfrm>
            <a:off x="7668884" y="2944801"/>
            <a:ext cx="1475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Calibri" panose="020F0502020204030204" pitchFamily="34" charset="0"/>
              </a:rPr>
              <a:t>*par </a:t>
            </a:r>
            <a:r>
              <a:rPr lang="de-DE" sz="1000" dirty="0" err="1" smtClean="0">
                <a:latin typeface="Calibri" panose="020F0502020204030204" pitchFamily="34" charset="0"/>
              </a:rPr>
              <a:t>MicroEnsure</a:t>
            </a:r>
            <a:r>
              <a:rPr lang="de-DE" sz="1000" dirty="0" smtClean="0">
                <a:latin typeface="Calibri" panose="020F0502020204030204" pitchFamily="34" charset="0"/>
              </a:rPr>
              <a:t> et </a:t>
            </a:r>
            <a:r>
              <a:rPr lang="de-DE" sz="1000" dirty="0" err="1" smtClean="0">
                <a:latin typeface="Calibri" panose="020F0502020204030204" pitchFamily="34" charset="0"/>
              </a:rPr>
              <a:t>BIMA</a:t>
            </a:r>
            <a:r>
              <a:rPr lang="de-DE" sz="1000" dirty="0" smtClean="0">
                <a:latin typeface="Calibri" panose="020F0502020204030204" pitchFamily="34" charset="0"/>
              </a:rPr>
              <a:t> </a:t>
            </a:r>
            <a:r>
              <a:rPr lang="de-DE" sz="1000" dirty="0" err="1" smtClean="0">
                <a:latin typeface="Calibri" panose="020F0502020204030204" pitchFamily="34" charset="0"/>
              </a:rPr>
              <a:t>seulement</a:t>
            </a:r>
            <a:endParaRPr lang="de-DE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07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38A6-001F-4BA8-BA4D-2C36A9E4E82C}" type="slidenum">
              <a:rPr lang="de-DE" smtClean="0"/>
              <a:pPr>
                <a:defRPr/>
              </a:pPr>
              <a:t>6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11947" y="6495398"/>
            <a:ext cx="258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</a:rPr>
              <a:t>Source : Inclusivity Solutions</a:t>
            </a:r>
            <a:endParaRPr lang="de-DE" sz="1200" dirty="0">
              <a:latin typeface="Calibri" panose="020F0502020204030204" pitchFamily="34" charset="0"/>
            </a:endParaRPr>
          </a:p>
        </p:txBody>
      </p:sp>
      <p:pic>
        <p:nvPicPr>
          <p:cNvPr id="11" name="Inhaltsplatzhalt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115" y="2156902"/>
            <a:ext cx="3181351" cy="270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4151" y="2080702"/>
            <a:ext cx="5854740" cy="2491298"/>
          </a:xfrm>
        </p:spPr>
      </p:pic>
      <p:sp>
        <p:nvSpPr>
          <p:cNvPr id="3" name="Rechteck 2"/>
          <p:cNvSpPr/>
          <p:nvPr/>
        </p:nvSpPr>
        <p:spPr bwMode="auto">
          <a:xfrm>
            <a:off x="1676400" y="5186856"/>
            <a:ext cx="6952267" cy="725214"/>
          </a:xfrm>
          <a:prstGeom prst="rect">
            <a:avLst/>
          </a:prstGeom>
          <a:solidFill>
            <a:srgbClr val="F7F7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000" i="1" dirty="0" smtClean="0">
                <a:solidFill>
                  <a:srgbClr val="A0231E"/>
                </a:solidFill>
                <a:latin typeface="Calibri" panose="020F0502020204030204" pitchFamily="34" charset="0"/>
              </a:rPr>
              <a:t>“Assurer 1 million de vies </a:t>
            </a:r>
            <a:r>
              <a:rPr lang="en-US" sz="2000" i="1" dirty="0" err="1" smtClean="0">
                <a:solidFill>
                  <a:srgbClr val="A0231E"/>
                </a:solidFill>
                <a:latin typeface="Calibri" panose="020F0502020204030204" pitchFamily="34" charset="0"/>
              </a:rPr>
              <a:t>prend</a:t>
            </a:r>
            <a:r>
              <a:rPr lang="en-US" sz="2000" i="1" dirty="0" smtClean="0">
                <a:solidFill>
                  <a:srgbClr val="A0231E"/>
                </a:solidFill>
                <a:latin typeface="Calibri" panose="020F0502020204030204" pitchFamily="34" charset="0"/>
              </a:rPr>
              <a:t> un an via les </a:t>
            </a:r>
            <a:r>
              <a:rPr lang="en-US" sz="2000" i="1" dirty="0" err="1" smtClean="0">
                <a:solidFill>
                  <a:srgbClr val="A0231E"/>
                </a:solidFill>
                <a:latin typeface="Calibri" panose="020F0502020204030204" pitchFamily="34" charset="0"/>
              </a:rPr>
              <a:t>ORM</a:t>
            </a:r>
            <a:r>
              <a:rPr lang="en-US" sz="2000" i="1" dirty="0" smtClean="0">
                <a:solidFill>
                  <a:srgbClr val="A0231E"/>
                </a:solidFill>
                <a:latin typeface="Calibri" panose="020F0502020204030204" pitchFamily="34" charset="0"/>
              </a:rPr>
              <a:t>, </a:t>
            </a:r>
            <a:r>
              <a:rPr lang="en-US" sz="2000" i="1" dirty="0" err="1" smtClean="0">
                <a:solidFill>
                  <a:srgbClr val="A0231E"/>
                </a:solidFill>
                <a:latin typeface="Calibri" panose="020F0502020204030204" pitchFamily="34" charset="0"/>
              </a:rPr>
              <a:t>contre</a:t>
            </a:r>
            <a:r>
              <a:rPr lang="en-US" sz="2000" i="1" dirty="0" smtClean="0">
                <a:solidFill>
                  <a:srgbClr val="A0231E"/>
                </a:solidFill>
                <a:latin typeface="Calibri" panose="020F0502020204030204" pitchFamily="34" charset="0"/>
              </a:rPr>
              <a:t> 40 </a:t>
            </a:r>
            <a:r>
              <a:rPr lang="en-US" sz="2000" i="1" dirty="0" err="1" smtClean="0">
                <a:solidFill>
                  <a:srgbClr val="A0231E"/>
                </a:solidFill>
                <a:latin typeface="Calibri" panose="020F0502020204030204" pitchFamily="34" charset="0"/>
              </a:rPr>
              <a:t>ans</a:t>
            </a:r>
            <a:r>
              <a:rPr lang="en-US" sz="2000" i="1" dirty="0" smtClean="0">
                <a:solidFill>
                  <a:srgbClr val="A0231E"/>
                </a:solidFill>
                <a:latin typeface="Calibri" panose="020F0502020204030204" pitchFamily="34" charset="0"/>
              </a:rPr>
              <a:t> via le </a:t>
            </a:r>
            <a:r>
              <a:rPr lang="en-US" sz="2000" i="1" dirty="0" err="1" smtClean="0">
                <a:solidFill>
                  <a:srgbClr val="A0231E"/>
                </a:solidFill>
                <a:latin typeface="Calibri" panose="020F0502020204030204" pitchFamily="34" charset="0"/>
              </a:rPr>
              <a:t>marché</a:t>
            </a:r>
            <a:r>
              <a:rPr lang="en-US" sz="2000" i="1" dirty="0" smtClean="0">
                <a:solidFill>
                  <a:srgbClr val="A0231E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 smtClean="0">
                <a:solidFill>
                  <a:srgbClr val="A0231E"/>
                </a:solidFill>
                <a:latin typeface="Calibri" panose="020F0502020204030204" pitchFamily="34" charset="0"/>
              </a:rPr>
              <a:t>d’assurance</a:t>
            </a:r>
            <a:r>
              <a:rPr lang="en-US" sz="2000" i="1" dirty="0" smtClean="0">
                <a:solidFill>
                  <a:srgbClr val="A0231E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 smtClean="0">
                <a:solidFill>
                  <a:srgbClr val="A0231E"/>
                </a:solidFill>
                <a:latin typeface="Calibri" panose="020F0502020204030204" pitchFamily="34" charset="0"/>
              </a:rPr>
              <a:t>traditionnel</a:t>
            </a:r>
            <a:r>
              <a:rPr lang="en-US" sz="2000" i="1" dirty="0" smtClean="0">
                <a:solidFill>
                  <a:srgbClr val="A0231E"/>
                </a:solidFill>
                <a:latin typeface="Calibri" panose="020F0502020204030204" pitchFamily="34" charset="0"/>
              </a:rPr>
              <a:t>”</a:t>
            </a:r>
            <a:endParaRPr lang="de-DE" sz="2000" i="1" dirty="0">
              <a:solidFill>
                <a:srgbClr val="A0231E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059936" y="1029927"/>
            <a:ext cx="508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2400">
                <a:solidFill>
                  <a:srgbClr val="C00000"/>
                </a:solidFill>
                <a:latin typeface="Calibri" pitchFamily="34" charset="0"/>
              </a:defRPr>
            </a:lvl1pPr>
          </a:lstStyle>
          <a:p>
            <a:r>
              <a:rPr lang="de-DE" dirty="0" smtClean="0"/>
              <a:t>1. </a:t>
            </a: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smtClean="0"/>
              <a:t>à </a:t>
            </a:r>
            <a:r>
              <a:rPr lang="de-DE" dirty="0" err="1" smtClean="0"/>
              <a:t>l'assurance</a:t>
            </a:r>
            <a:r>
              <a:rPr lang="de-DE" dirty="0" smtClean="0"/>
              <a:t> mobile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053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55063" y="6489700"/>
            <a:ext cx="388937" cy="3635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77673" y="1757548"/>
            <a:ext cx="850255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Potentiel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pour la micro-assurance</a:t>
            </a:r>
          </a:p>
          <a:p>
            <a:pPr>
              <a:buClr>
                <a:srgbClr val="C00000"/>
              </a:buClr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Gros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potentiel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pour la micro-assurance (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réduit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les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coûts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de transaction)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Fourniture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de services par les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téléphones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mobiles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(p. ex. assurance-vie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ou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non-vie)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Va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de pair avec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l’exploitation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des “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big data”: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analyse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de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données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et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modèles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d’affaires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associés</a:t>
            </a:r>
            <a:endParaRPr lang="en-US" sz="22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endParaRPr lang="en-US" sz="1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Environnement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caractérisé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par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une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interconnexion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et un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partage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de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l’information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accrus</a:t>
            </a:r>
            <a:endParaRPr lang="en-US" sz="22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Crée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de nouveaux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défis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en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matière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de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confidentialité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et de protection des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données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059936" y="1029927"/>
            <a:ext cx="508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2400">
                <a:solidFill>
                  <a:srgbClr val="C00000"/>
                </a:solidFill>
                <a:latin typeface="Calibri" pitchFamily="34" charset="0"/>
              </a:defRPr>
            </a:lvl1pPr>
          </a:lstStyle>
          <a:p>
            <a:r>
              <a:rPr lang="de-DE" dirty="0" err="1" smtClean="0"/>
              <a:t>Introduction</a:t>
            </a:r>
            <a:r>
              <a:rPr lang="de-DE" dirty="0" smtClean="0"/>
              <a:t> à </a:t>
            </a:r>
            <a:r>
              <a:rPr lang="de-DE" dirty="0" err="1" smtClean="0"/>
              <a:t>l'assurance</a:t>
            </a:r>
            <a:r>
              <a:rPr lang="de-DE" dirty="0" smtClean="0"/>
              <a:t> mobile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85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55063" y="6489700"/>
            <a:ext cx="388937" cy="3635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77673" y="1721922"/>
            <a:ext cx="850255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1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Préoccupations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fortes et </a:t>
            </a:r>
            <a:r>
              <a:rPr lang="en-US" sz="21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croissantes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1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concernant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la </a:t>
            </a:r>
            <a:r>
              <a:rPr lang="en-US" sz="21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confidentialité</a:t>
            </a:r>
            <a:endParaRPr lang="en-US" sz="21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55% des </a:t>
            </a:r>
            <a:r>
              <a:rPr lang="en-US" sz="21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consommateurs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dans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le monde </a:t>
            </a:r>
            <a:r>
              <a:rPr lang="en-US" sz="21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ont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renoncé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à </a:t>
            </a:r>
            <a:r>
              <a:rPr lang="en-US" sz="21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acheter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un </a:t>
            </a:r>
            <a:r>
              <a:rPr lang="en-US" sz="21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produit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en </a:t>
            </a:r>
            <a:r>
              <a:rPr lang="en-US" sz="21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ligne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en raison de </a:t>
            </a:r>
            <a:r>
              <a:rPr lang="en-US" sz="21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problèmes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de </a:t>
            </a:r>
            <a:r>
              <a:rPr lang="en-US" sz="21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confidentialité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. (</a:t>
            </a:r>
            <a:r>
              <a:rPr lang="en-US" sz="21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Étude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KPMG, 2016)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Plus de 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66% des </a:t>
            </a:r>
            <a:r>
              <a:rPr lang="en-US" sz="21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consommateurs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sont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mal à </a:t>
            </a:r>
            <a:r>
              <a:rPr lang="en-US" sz="21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l’aise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avec les applications </a:t>
            </a:r>
            <a:r>
              <a:rPr lang="en-US" sz="21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utilisant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leurs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informations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personnelles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. (</a:t>
            </a:r>
            <a:r>
              <a:rPr lang="en-US" sz="21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Étude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KPMG, 2016)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Un </a:t>
            </a:r>
            <a:r>
              <a:rPr lang="en-US" sz="21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peu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/beaucoup plus </a:t>
            </a:r>
            <a:r>
              <a:rPr lang="en-US" sz="21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qu’il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y a un an (</a:t>
            </a:r>
            <a:r>
              <a:rPr lang="en-US" sz="21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CIGI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/</a:t>
            </a:r>
            <a:r>
              <a:rPr lang="en-US" sz="21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IPSOS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2016) </a:t>
            </a:r>
          </a:p>
          <a:p>
            <a:pPr lvl="2">
              <a:lnSpc>
                <a:spcPct val="150000"/>
              </a:lnSpc>
              <a:buClr>
                <a:srgbClr val="C00000"/>
              </a:buClr>
              <a:buFont typeface="Arial"/>
              <a:buChar char="•"/>
            </a:pP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1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Amérique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1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latine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64%</a:t>
            </a:r>
          </a:p>
          <a:p>
            <a:pPr lvl="2">
              <a:lnSpc>
                <a:spcPct val="150000"/>
              </a:lnSpc>
              <a:buClr>
                <a:srgbClr val="C00000"/>
              </a:buClr>
              <a:buFont typeface="Arial"/>
              <a:buChar char="•"/>
            </a:pP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1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Asie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et </a:t>
            </a:r>
            <a:r>
              <a:rPr lang="en-US" sz="21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Pacifique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59%</a:t>
            </a:r>
          </a:p>
          <a:p>
            <a:pPr lvl="2">
              <a:lnSpc>
                <a:spcPct val="150000"/>
              </a:lnSpc>
              <a:buClr>
                <a:srgbClr val="C00000"/>
              </a:buClr>
              <a:buFont typeface="Arial"/>
              <a:buChar char="•"/>
            </a:pP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1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Moyen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-Orient/</a:t>
            </a:r>
            <a:r>
              <a:rPr lang="en-US" sz="21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Afrique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60% </a:t>
            </a:r>
            <a:endParaRPr lang="en-US" sz="21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059936" y="1029927"/>
            <a:ext cx="508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2400">
                <a:solidFill>
                  <a:srgbClr val="C00000"/>
                </a:solidFill>
                <a:latin typeface="Calibri" pitchFamily="34" charset="0"/>
              </a:defRPr>
            </a:lvl1pPr>
          </a:lstStyle>
          <a:p>
            <a:r>
              <a:rPr lang="de-DE" dirty="0" smtClean="0"/>
              <a:t>1. </a:t>
            </a: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smtClean="0"/>
              <a:t>à </a:t>
            </a:r>
            <a:r>
              <a:rPr lang="de-DE" dirty="0" err="1" smtClean="0"/>
              <a:t>l'assurance</a:t>
            </a:r>
            <a:r>
              <a:rPr lang="de-DE" dirty="0" smtClean="0"/>
              <a:t> mobile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85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55063" y="6489700"/>
            <a:ext cx="388937" cy="3635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77673" y="1923150"/>
            <a:ext cx="8502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C00000"/>
              </a:buClr>
            </a:pP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Gestion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de la relation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clientèle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Diagramm 5"/>
          <p:cNvGraphicFramePr/>
          <p:nvPr/>
        </p:nvGraphicFramePr>
        <p:xfrm>
          <a:off x="1045029" y="2472171"/>
          <a:ext cx="7540079" cy="400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4059936" y="1029927"/>
            <a:ext cx="508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2400">
                <a:solidFill>
                  <a:srgbClr val="C00000"/>
                </a:solidFill>
                <a:latin typeface="Calibri" pitchFamily="34" charset="0"/>
              </a:defRPr>
            </a:lvl1pPr>
          </a:lstStyle>
          <a:p>
            <a:r>
              <a:rPr lang="de-DE" dirty="0" smtClean="0"/>
              <a:t>1. </a:t>
            </a: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smtClean="0"/>
              <a:t>à </a:t>
            </a:r>
            <a:r>
              <a:rPr lang="de-DE" dirty="0" err="1" smtClean="0"/>
              <a:t>l'assurance</a:t>
            </a:r>
            <a:r>
              <a:rPr lang="de-DE" dirty="0" smtClean="0"/>
              <a:t> mobile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85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 03 17 A2ii Presentation">
  <a:themeElements>
    <a:clrScheme name="Leere Präsentation 13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F7F3C3"/>
      </a:accent1>
      <a:accent2>
        <a:srgbClr val="1E554A"/>
      </a:accent2>
      <a:accent3>
        <a:srgbClr val="FEFEFE"/>
      </a:accent3>
      <a:accent4>
        <a:srgbClr val="000000"/>
      </a:accent4>
      <a:accent5>
        <a:srgbClr val="FAF8DE"/>
      </a:accent5>
      <a:accent6>
        <a:srgbClr val="1A4C42"/>
      </a:accent6>
      <a:hlink>
        <a:srgbClr val="4C363C"/>
      </a:hlink>
      <a:folHlink>
        <a:srgbClr val="E3D968"/>
      </a:folHlink>
    </a:clrScheme>
    <a:fontScheme name="Leere Präsentation">
      <a:majorFont>
        <a:latin typeface="Akz Med"/>
        <a:ea typeface="ＭＳ Ｐゴシック"/>
        <a:cs typeface=""/>
      </a:majorFont>
      <a:minorFont>
        <a:latin typeface="Akz Reg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0000"/>
        </a:dk1>
        <a:lt1>
          <a:srgbClr val="FEFEFE"/>
        </a:lt1>
        <a:dk2>
          <a:srgbClr val="000000"/>
        </a:dk2>
        <a:lt2>
          <a:srgbClr val="808080"/>
        </a:lt2>
        <a:accent1>
          <a:srgbClr val="F7F3C3"/>
        </a:accent1>
        <a:accent2>
          <a:srgbClr val="1E554A"/>
        </a:accent2>
        <a:accent3>
          <a:srgbClr val="FEFEFE"/>
        </a:accent3>
        <a:accent4>
          <a:srgbClr val="000000"/>
        </a:accent4>
        <a:accent5>
          <a:srgbClr val="FAF8DE"/>
        </a:accent5>
        <a:accent6>
          <a:srgbClr val="1A4C42"/>
        </a:accent6>
        <a:hlink>
          <a:srgbClr val="4C363C"/>
        </a:hlink>
        <a:folHlink>
          <a:srgbClr val="E3D9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 03 17 A2ii Presentation</Template>
  <TotalTime>0</TotalTime>
  <Words>1418</Words>
  <Application>Microsoft Office PowerPoint</Application>
  <PresentationFormat>Bildschirmpräsentation (4:3)</PresentationFormat>
  <Paragraphs>279</Paragraphs>
  <Slides>20</Slides>
  <Notes>17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2011 03 17 A2ii Presentation</vt:lpstr>
      <vt:lpstr>PowerPoint-Präsentation</vt:lpstr>
      <vt:lpstr>PowerPoint-Präsentation</vt:lpstr>
      <vt:lpstr>PowerPoint-Präsentation</vt:lpstr>
      <vt:lpstr>Utilisation de la téléphonie mobile dans les processus d’assurance en Afrique et ALC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Structure et principaux risques des ORM partenaires d'assurance</vt:lpstr>
      <vt:lpstr>Cadre réglementaire</vt:lpstr>
      <vt:lpstr>PowerPoint-Präsentation</vt:lpstr>
    </vt:vector>
  </TitlesOfParts>
  <Company>GTZ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Onur Azcan</dc:creator>
  <cp:lastModifiedBy>Teresa Pelanda</cp:lastModifiedBy>
  <cp:revision>1168</cp:revision>
  <cp:lastPrinted>2014-11-13T15:49:43Z</cp:lastPrinted>
  <dcterms:created xsi:type="dcterms:W3CDTF">2016-08-28T05:35:29Z</dcterms:created>
  <dcterms:modified xsi:type="dcterms:W3CDTF">2016-11-22T17:05:30Z</dcterms:modified>
</cp:coreProperties>
</file>