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9" r:id="rId2"/>
    <p:sldId id="525" r:id="rId3"/>
    <p:sldId id="527" r:id="rId4"/>
    <p:sldId id="541" r:id="rId5"/>
    <p:sldId id="542" r:id="rId6"/>
    <p:sldId id="543" r:id="rId7"/>
    <p:sldId id="526" r:id="rId8"/>
    <p:sldId id="544" r:id="rId9"/>
    <p:sldId id="534" r:id="rId10"/>
    <p:sldId id="539" r:id="rId11"/>
    <p:sldId id="530" r:id="rId12"/>
    <p:sldId id="528" r:id="rId13"/>
    <p:sldId id="529" r:id="rId14"/>
    <p:sldId id="531" r:id="rId15"/>
    <p:sldId id="533" r:id="rId16"/>
    <p:sldId id="532" r:id="rId17"/>
    <p:sldId id="545" r:id="rId18"/>
    <p:sldId id="546" r:id="rId19"/>
    <p:sldId id="547" r:id="rId20"/>
    <p:sldId id="548" r:id="rId21"/>
    <p:sldId id="549" r:id="rId2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orient="horz" pos="1512">
          <p15:clr>
            <a:srgbClr val="A4A3A4"/>
          </p15:clr>
        </p15:guide>
        <p15:guide id="3" orient="horz" pos="2072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196">
          <p15:clr>
            <a:srgbClr val="A4A3A4"/>
          </p15:clr>
        </p15:guide>
        <p15:guide id="6" orient="horz" pos="3752">
          <p15:clr>
            <a:srgbClr val="A4A3A4"/>
          </p15:clr>
        </p15:guide>
        <p15:guide id="7" pos="3916">
          <p15:clr>
            <a:srgbClr val="A4A3A4"/>
          </p15:clr>
        </p15:guide>
        <p15:guide id="8" pos="484">
          <p15:clr>
            <a:srgbClr val="A4A3A4"/>
          </p15:clr>
        </p15:guide>
        <p15:guide id="9" pos="5504">
          <p15:clr>
            <a:srgbClr val="A4A3A4"/>
          </p15:clr>
        </p15:guide>
        <p15:guide id="10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ur Azcan" initials="OA" lastIdx="1" clrIdx="0"/>
  <p:cmAuthor id="1" name="Stefanie Zinsmeyer" initials="gi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AEA"/>
    <a:srgbClr val="FFCCCC"/>
    <a:srgbClr val="F2CFC8"/>
    <a:srgbClr val="969696"/>
    <a:srgbClr val="C00000"/>
    <a:srgbClr val="006600"/>
    <a:srgbClr val="B2B2B2"/>
    <a:srgbClr val="800000"/>
    <a:srgbClr val="FF9933"/>
    <a:srgbClr val="797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2071" autoAdjust="0"/>
  </p:normalViewPr>
  <p:slideViewPr>
    <p:cSldViewPr snapToGrid="0">
      <p:cViewPr varScale="1">
        <p:scale>
          <a:sx n="106" d="100"/>
          <a:sy n="106" d="100"/>
        </p:scale>
        <p:origin x="2022" y="102"/>
      </p:cViewPr>
      <p:guideLst>
        <p:guide orient="horz" pos="960"/>
        <p:guide orient="horz" pos="1512"/>
        <p:guide orient="horz" pos="2072"/>
        <p:guide orient="horz" pos="2568"/>
        <p:guide orient="horz" pos="3196"/>
        <p:guide orient="horz" pos="3752"/>
        <p:guide pos="3916"/>
        <p:guide pos="484"/>
        <p:guide pos="5504"/>
        <p:guide pos="4896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693" y="-77"/>
      </p:cViewPr>
      <p:guideLst>
        <p:guide orient="horz" pos="3128"/>
        <p:guide pos="2143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No. of live mobile insurance services worldwide </a:t>
            </a:r>
            <a:endParaRPr lang="en-US" sz="1400" dirty="0"/>
          </a:p>
        </c:rich>
      </c:tx>
      <c:layout>
        <c:manualLayout>
          <c:xMode val="edge"/>
          <c:yMode val="edge"/>
          <c:x val="0.12598612673415799"/>
          <c:y val="8.439728202188910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live mobile insurance services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3CCB8"/>
              </a:solidFill>
            </c:spPr>
            <c:extLst>
              <c:ext xmlns:c16="http://schemas.microsoft.com/office/drawing/2014/chart" uri="{C3380CC4-5D6E-409C-BE32-E72D297353CC}">
                <c16:uniqueId val="{00000001-1C15-4821-84FB-DB734F64D1BE}"/>
              </c:ext>
            </c:extLst>
          </c:dPt>
          <c:dPt>
            <c:idx val="1"/>
            <c:invertIfNegative val="0"/>
            <c:bubble3D val="0"/>
            <c:spPr>
              <a:solidFill>
                <a:srgbClr val="A3CCB8"/>
              </a:solidFill>
            </c:spPr>
            <c:extLst>
              <c:ext xmlns:c16="http://schemas.microsoft.com/office/drawing/2014/chart" uri="{C3380CC4-5D6E-409C-BE32-E72D297353CC}">
                <c16:uniqueId val="{00000003-1C15-4821-84FB-DB734F64D1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110</c:v>
                </c:pt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15-4821-84FB-DB734F64D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20"/>
        <c:axId val="33778304"/>
        <c:axId val="33788288"/>
      </c:barChart>
      <c:catAx>
        <c:axId val="3377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788288"/>
        <c:crosses val="autoZero"/>
        <c:auto val="1"/>
        <c:lblAlgn val="ctr"/>
        <c:lblOffset val="100"/>
        <c:noMultiLvlLbl val="0"/>
      </c:catAx>
      <c:valAx>
        <c:axId val="3378828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377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59A1B-6FB7-6946-B47E-72259AD12380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051FFFE-618C-884F-A25A-C2FCA2C3BB9F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pPr>
            <a:spcAft>
              <a:spcPts val="1440"/>
            </a:spcAft>
          </a:pPr>
          <a:r>
            <a:rPr lang="en-US" sz="2000" b="1" noProof="0" dirty="0" smtClean="0">
              <a:solidFill>
                <a:schemeClr val="bg2"/>
              </a:solidFill>
              <a:latin typeface="Calibri"/>
              <a:cs typeface="Calibri"/>
            </a:rPr>
            <a:t>Customer acquisition &amp; distribution</a:t>
          </a:r>
          <a:endParaRPr lang="en-US" sz="2000" b="1" noProof="0" dirty="0">
            <a:solidFill>
              <a:schemeClr val="bg2"/>
            </a:solidFill>
            <a:latin typeface="Calibri"/>
            <a:cs typeface="Calibri"/>
          </a:endParaRPr>
        </a:p>
      </dgm:t>
    </dgm:pt>
    <dgm:pt modelId="{34DD723A-15ED-3D47-B46B-1C82FF24F438}" type="parTrans" cxnId="{8CF4A54C-267E-114F-8980-A07A397696DF}">
      <dgm:prSet/>
      <dgm:spPr/>
      <dgm:t>
        <a:bodyPr/>
        <a:lstStyle/>
        <a:p>
          <a:endParaRPr lang="de-DE"/>
        </a:p>
      </dgm:t>
    </dgm:pt>
    <dgm:pt modelId="{4722FA23-38F2-304B-961A-A244140476EB}" type="sibTrans" cxnId="{8CF4A54C-267E-114F-8980-A07A397696DF}">
      <dgm:prSet/>
      <dgm:spPr/>
      <dgm:t>
        <a:bodyPr/>
        <a:lstStyle/>
        <a:p>
          <a:endParaRPr lang="de-DE"/>
        </a:p>
      </dgm:t>
    </dgm:pt>
    <dgm:pt modelId="{D21CEA48-F03B-D947-8E82-9C23851A7962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Propensity to take up offer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EF7A0193-4C57-A44C-8EAC-F971F8342F2D}" type="parTrans" cxnId="{17D7D952-1318-B945-896F-4542DD8DBDD9}">
      <dgm:prSet/>
      <dgm:spPr/>
      <dgm:t>
        <a:bodyPr/>
        <a:lstStyle/>
        <a:p>
          <a:endParaRPr lang="de-DE"/>
        </a:p>
      </dgm:t>
    </dgm:pt>
    <dgm:pt modelId="{1F849323-1F72-4C4F-B82E-59632BCDF3D3}" type="sibTrans" cxnId="{17D7D952-1318-B945-896F-4542DD8DBDD9}">
      <dgm:prSet/>
      <dgm:spPr/>
      <dgm:t>
        <a:bodyPr/>
        <a:lstStyle/>
        <a:p>
          <a:endParaRPr lang="de-DE"/>
        </a:p>
      </dgm:t>
    </dgm:pt>
    <dgm:pt modelId="{285E48D0-1035-544A-9757-884C33B13E43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Propensity to pay or WTP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CF2529BE-D159-7446-8F01-5DF60FD15E66}" type="parTrans" cxnId="{5B8F8326-61B2-0545-B6BE-E3AAF6A99B26}">
      <dgm:prSet/>
      <dgm:spPr/>
      <dgm:t>
        <a:bodyPr/>
        <a:lstStyle/>
        <a:p>
          <a:endParaRPr lang="de-DE"/>
        </a:p>
      </dgm:t>
    </dgm:pt>
    <dgm:pt modelId="{4599211F-200C-EE42-A16E-B6D75FEBE20B}" type="sibTrans" cxnId="{5B8F8326-61B2-0545-B6BE-E3AAF6A99B26}">
      <dgm:prSet/>
      <dgm:spPr/>
      <dgm:t>
        <a:bodyPr/>
        <a:lstStyle/>
        <a:p>
          <a:endParaRPr lang="de-DE"/>
        </a:p>
      </dgm:t>
    </dgm:pt>
    <dgm:pt modelId="{729EBE8E-8265-F942-9EA4-4A863529AD37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b="1" noProof="0" dirty="0" smtClean="0">
              <a:solidFill>
                <a:schemeClr val="bg2"/>
              </a:solidFill>
              <a:latin typeface="Calibri"/>
              <a:cs typeface="Calibri"/>
            </a:rPr>
            <a:t>Product design</a:t>
          </a:r>
          <a:endParaRPr lang="en-US" sz="2000" b="1" noProof="0" dirty="0">
            <a:solidFill>
              <a:schemeClr val="bg2"/>
            </a:solidFill>
            <a:latin typeface="Calibri"/>
            <a:cs typeface="Calibri"/>
          </a:endParaRPr>
        </a:p>
      </dgm:t>
    </dgm:pt>
    <dgm:pt modelId="{CF6B5CED-2797-3A46-A313-686475F54AD8}" type="parTrans" cxnId="{0D8185B3-AC31-4840-A159-745DF2F1CD01}">
      <dgm:prSet/>
      <dgm:spPr/>
      <dgm:t>
        <a:bodyPr/>
        <a:lstStyle/>
        <a:p>
          <a:endParaRPr lang="de-DE"/>
        </a:p>
      </dgm:t>
    </dgm:pt>
    <dgm:pt modelId="{29CB775B-296A-9947-A9EE-FA876538AC79}" type="sibTrans" cxnId="{0D8185B3-AC31-4840-A159-745DF2F1CD01}">
      <dgm:prSet/>
      <dgm:spPr/>
      <dgm:t>
        <a:bodyPr/>
        <a:lstStyle/>
        <a:p>
          <a:endParaRPr lang="de-DE"/>
        </a:p>
      </dgm:t>
    </dgm:pt>
    <dgm:pt modelId="{E14F85C6-CF4D-8947-8E82-8263CCF36203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Tailoring of product</a:t>
          </a:r>
          <a:endParaRPr lang="en-US" sz="20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490DA47D-430E-2242-8D32-78D95CF85AE3}" type="parTrans" cxnId="{201650CA-FC3A-2344-A031-E714B8CC663A}">
      <dgm:prSet/>
      <dgm:spPr/>
      <dgm:t>
        <a:bodyPr/>
        <a:lstStyle/>
        <a:p>
          <a:endParaRPr lang="de-DE"/>
        </a:p>
      </dgm:t>
    </dgm:pt>
    <dgm:pt modelId="{A2F81988-585A-F041-9B04-E481225A8425}" type="sibTrans" cxnId="{201650CA-FC3A-2344-A031-E714B8CC663A}">
      <dgm:prSet/>
      <dgm:spPr/>
      <dgm:t>
        <a:bodyPr/>
        <a:lstStyle/>
        <a:p>
          <a:endParaRPr lang="de-DE"/>
        </a:p>
      </dgm:t>
    </dgm:pt>
    <dgm:pt modelId="{73E31F96-A7CD-B744-B317-F451972F52A3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b="1" noProof="0" dirty="0" smtClean="0">
              <a:solidFill>
                <a:schemeClr val="bg2"/>
              </a:solidFill>
              <a:latin typeface="Calibri"/>
              <a:cs typeface="Calibri"/>
            </a:rPr>
            <a:t>Customer management</a:t>
          </a:r>
          <a:endParaRPr lang="en-US" sz="2000" b="1" noProof="0" dirty="0">
            <a:solidFill>
              <a:schemeClr val="bg2"/>
            </a:solidFill>
            <a:latin typeface="Calibri"/>
            <a:cs typeface="Calibri"/>
          </a:endParaRPr>
        </a:p>
      </dgm:t>
    </dgm:pt>
    <dgm:pt modelId="{02A33B41-08DA-CC4F-93F0-0038E66E8F53}" type="parTrans" cxnId="{1F0F72F4-48BC-9546-A36F-EE8ACFFC4139}">
      <dgm:prSet/>
      <dgm:spPr/>
      <dgm:t>
        <a:bodyPr/>
        <a:lstStyle/>
        <a:p>
          <a:endParaRPr lang="de-DE"/>
        </a:p>
      </dgm:t>
    </dgm:pt>
    <dgm:pt modelId="{78AA85D6-6BA8-1348-B7DE-D161E276432E}" type="sibTrans" cxnId="{1F0F72F4-48BC-9546-A36F-EE8ACFFC4139}">
      <dgm:prSet/>
      <dgm:spPr/>
      <dgm:t>
        <a:bodyPr/>
        <a:lstStyle/>
        <a:p>
          <a:endParaRPr lang="de-DE"/>
        </a:p>
      </dgm:t>
    </dgm:pt>
    <dgm:pt modelId="{4BA3E1C9-46F4-714A-9E7E-BC929A09BFF2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Model the risks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DDFDA569-C41B-D949-8BB8-A7E10B69FF31}" type="parTrans" cxnId="{3B318076-1BAA-724C-995A-36AE8648198F}">
      <dgm:prSet/>
      <dgm:spPr/>
      <dgm:t>
        <a:bodyPr/>
        <a:lstStyle/>
        <a:p>
          <a:endParaRPr lang="de-DE"/>
        </a:p>
      </dgm:t>
    </dgm:pt>
    <dgm:pt modelId="{2B016570-B66F-E446-A0E4-89DC080F0428}" type="sibTrans" cxnId="{3B318076-1BAA-724C-995A-36AE8648198F}">
      <dgm:prSet/>
      <dgm:spPr/>
      <dgm:t>
        <a:bodyPr/>
        <a:lstStyle/>
        <a:p>
          <a:endParaRPr lang="de-DE"/>
        </a:p>
      </dgm:t>
    </dgm:pt>
    <dgm:pt modelId="{50407697-8A23-0243-9037-9584DE082692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Advanced fraud estimation (profiling, prediction)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9423505C-E08C-0942-92CD-C0A27A9B745C}" type="parTrans" cxnId="{A4844A1B-8993-EF48-B44B-96292EEC62D6}">
      <dgm:prSet/>
      <dgm:spPr/>
      <dgm:t>
        <a:bodyPr/>
        <a:lstStyle/>
        <a:p>
          <a:endParaRPr lang="de-DE"/>
        </a:p>
      </dgm:t>
    </dgm:pt>
    <dgm:pt modelId="{6B21B396-18B9-3042-AB24-F0DE02954A90}" type="sibTrans" cxnId="{A4844A1B-8993-EF48-B44B-96292EEC62D6}">
      <dgm:prSet/>
      <dgm:spPr/>
      <dgm:t>
        <a:bodyPr/>
        <a:lstStyle/>
        <a:p>
          <a:endParaRPr lang="de-DE"/>
        </a:p>
      </dgm:t>
    </dgm:pt>
    <dgm:pt modelId="{A5CD696B-59C0-EC49-894E-2F88EF773CEC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Result: Acquisition costs fall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B1092E35-1EDD-4B4B-BC04-EB4159845378}" type="parTrans" cxnId="{4B88BEB5-7191-6A4D-AE28-CDCCAE501998}">
      <dgm:prSet/>
      <dgm:spPr/>
      <dgm:t>
        <a:bodyPr/>
        <a:lstStyle/>
        <a:p>
          <a:endParaRPr lang="de-DE"/>
        </a:p>
      </dgm:t>
    </dgm:pt>
    <dgm:pt modelId="{4C6EA245-D7BE-654E-85BA-25459574F5EE}" type="sibTrans" cxnId="{4B88BEB5-7191-6A4D-AE28-CDCCAE501998}">
      <dgm:prSet/>
      <dgm:spPr/>
      <dgm:t>
        <a:bodyPr/>
        <a:lstStyle/>
        <a:p>
          <a:endParaRPr lang="de-DE"/>
        </a:p>
      </dgm:t>
    </dgm:pt>
    <dgm:pt modelId="{831BB149-51DA-FC44-A9A9-A7806C77954B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19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Conduct risk-based pricing</a:t>
          </a:r>
          <a:endParaRPr lang="en-US" sz="19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35036587-E49F-F846-8260-2533D45FE2AA}" type="parTrans" cxnId="{5C424273-245F-5744-BDFF-9E2BF383EE9C}">
      <dgm:prSet/>
      <dgm:spPr/>
      <dgm:t>
        <a:bodyPr/>
        <a:lstStyle/>
        <a:p>
          <a:endParaRPr lang="de-DE"/>
        </a:p>
      </dgm:t>
    </dgm:pt>
    <dgm:pt modelId="{F89ED575-1802-8248-B221-F8F6BDE9BD84}" type="sibTrans" cxnId="{5C424273-245F-5744-BDFF-9E2BF383EE9C}">
      <dgm:prSet/>
      <dgm:spPr/>
      <dgm:t>
        <a:bodyPr/>
        <a:lstStyle/>
        <a:p>
          <a:endParaRPr lang="de-DE"/>
        </a:p>
      </dgm:t>
    </dgm:pt>
    <dgm:pt modelId="{9C0EB256-BB7A-B84F-A1F8-D592E036C72A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Preferences mapped in SN</a:t>
          </a:r>
          <a:endParaRPr lang="en-US" sz="20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B42DAEAB-26BC-7E49-B899-52E41B2CFF92}" type="parTrans" cxnId="{B1E3CE5C-36DF-9C47-9374-AB7239A73221}">
      <dgm:prSet/>
      <dgm:spPr/>
      <dgm:t>
        <a:bodyPr/>
        <a:lstStyle/>
        <a:p>
          <a:endParaRPr lang="de-DE"/>
        </a:p>
      </dgm:t>
    </dgm:pt>
    <dgm:pt modelId="{3C9210FB-4C59-174E-ABBB-B28BC71B2E50}" type="sibTrans" cxnId="{B1E3CE5C-36DF-9C47-9374-AB7239A73221}">
      <dgm:prSet/>
      <dgm:spPr/>
      <dgm:t>
        <a:bodyPr/>
        <a:lstStyle/>
        <a:p>
          <a:endParaRPr lang="de-DE"/>
        </a:p>
      </dgm:t>
    </dgm:pt>
    <dgm:pt modelId="{8CEE9B28-C0ED-044C-9FE3-DD97B4238896}">
      <dgm:prSet phldrT="[Text]" custT="1"/>
      <dgm:spPr>
        <a:solidFill>
          <a:srgbClr val="6DDAEA">
            <a:alpha val="20000"/>
          </a:srgbClr>
        </a:solidFill>
      </dgm:spPr>
      <dgm:t>
        <a:bodyPr/>
        <a:lstStyle/>
        <a:p>
          <a:r>
            <a:rPr lang="en-US" sz="20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Affordability</a:t>
          </a:r>
          <a:endParaRPr lang="en-US" sz="2000" noProof="0" dirty="0">
            <a:solidFill>
              <a:schemeClr val="bg2"/>
            </a:solidFill>
            <a:effectLst/>
            <a:latin typeface="Calibri"/>
            <a:cs typeface="Calibri"/>
          </a:endParaRPr>
        </a:p>
      </dgm:t>
    </dgm:pt>
    <dgm:pt modelId="{A1BC5E56-0371-EE49-8DF1-383F6724AB30}" type="parTrans" cxnId="{1B1D9089-71F7-8641-BA0B-F0C73DF5F53A}">
      <dgm:prSet/>
      <dgm:spPr/>
      <dgm:t>
        <a:bodyPr/>
        <a:lstStyle/>
        <a:p>
          <a:endParaRPr lang="de-DE"/>
        </a:p>
      </dgm:t>
    </dgm:pt>
    <dgm:pt modelId="{156B50C8-1BAA-5946-947E-175C77FA336E}" type="sibTrans" cxnId="{1B1D9089-71F7-8641-BA0B-F0C73DF5F53A}">
      <dgm:prSet/>
      <dgm:spPr/>
      <dgm:t>
        <a:bodyPr/>
        <a:lstStyle/>
        <a:p>
          <a:endParaRPr lang="de-DE"/>
        </a:p>
      </dgm:t>
    </dgm:pt>
    <dgm:pt modelId="{A43FA7AE-CE64-D445-8EAC-29F8D19D1CA3}" type="pres">
      <dgm:prSet presAssocID="{AA259A1B-6FB7-6946-B47E-72259AD123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967EDDE-5687-7547-B963-E970775F0D08}" type="pres">
      <dgm:prSet presAssocID="{4051FFFE-618C-884F-A25A-C2FCA2C3BB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53667F-9C8C-EB47-A68A-85B7206F191E}" type="pres">
      <dgm:prSet presAssocID="{4722FA23-38F2-304B-961A-A244140476EB}" presName="sibTrans" presStyleCnt="0"/>
      <dgm:spPr/>
    </dgm:pt>
    <dgm:pt modelId="{17B2351B-B7E0-AA48-9726-A02C8BC73DCA}" type="pres">
      <dgm:prSet presAssocID="{729EBE8E-8265-F942-9EA4-4A863529AD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50C02F-ACFC-954D-B485-F7A3FF75CDD6}" type="pres">
      <dgm:prSet presAssocID="{29CB775B-296A-9947-A9EE-FA876538AC79}" presName="sibTrans" presStyleCnt="0"/>
      <dgm:spPr/>
    </dgm:pt>
    <dgm:pt modelId="{E0E7CC96-73A8-1845-A846-F0E061F81AD4}" type="pres">
      <dgm:prSet presAssocID="{73E31F96-A7CD-B744-B317-F451972F52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BBDD769-B806-5E43-A112-5D6EBC61E5F4}" type="presOf" srcId="{4BA3E1C9-46F4-714A-9E7E-BC929A09BFF2}" destId="{E0E7CC96-73A8-1845-A846-F0E061F81AD4}" srcOrd="0" destOrd="1" presId="urn:microsoft.com/office/officeart/2005/8/layout/hList6"/>
    <dgm:cxn modelId="{1EAE938F-8A47-A043-8679-1096C6FCEC93}" type="presOf" srcId="{50407697-8A23-0243-9037-9584DE082692}" destId="{E0E7CC96-73A8-1845-A846-F0E061F81AD4}" srcOrd="0" destOrd="3" presId="urn:microsoft.com/office/officeart/2005/8/layout/hList6"/>
    <dgm:cxn modelId="{632E6910-EECE-D448-9FEF-FBBA110A7D6B}" type="presOf" srcId="{831BB149-51DA-FC44-A9A9-A7806C77954B}" destId="{E0E7CC96-73A8-1845-A846-F0E061F81AD4}" srcOrd="0" destOrd="2" presId="urn:microsoft.com/office/officeart/2005/8/layout/hList6"/>
    <dgm:cxn modelId="{1B1D9089-71F7-8641-BA0B-F0C73DF5F53A}" srcId="{729EBE8E-8265-F942-9EA4-4A863529AD37}" destId="{8CEE9B28-C0ED-044C-9FE3-DD97B4238896}" srcOrd="2" destOrd="0" parTransId="{A1BC5E56-0371-EE49-8DF1-383F6724AB30}" sibTransId="{156B50C8-1BAA-5946-947E-175C77FA336E}"/>
    <dgm:cxn modelId="{B1E3CE5C-36DF-9C47-9374-AB7239A73221}" srcId="{729EBE8E-8265-F942-9EA4-4A863529AD37}" destId="{9C0EB256-BB7A-B84F-A1F8-D592E036C72A}" srcOrd="1" destOrd="0" parTransId="{B42DAEAB-26BC-7E49-B899-52E41B2CFF92}" sibTransId="{3C9210FB-4C59-174E-ABBB-B28BC71B2E50}"/>
    <dgm:cxn modelId="{0D8185B3-AC31-4840-A159-745DF2F1CD01}" srcId="{AA259A1B-6FB7-6946-B47E-72259AD12380}" destId="{729EBE8E-8265-F942-9EA4-4A863529AD37}" srcOrd="1" destOrd="0" parTransId="{CF6B5CED-2797-3A46-A313-686475F54AD8}" sibTransId="{29CB775B-296A-9947-A9EE-FA876538AC79}"/>
    <dgm:cxn modelId="{5B8F8326-61B2-0545-B6BE-E3AAF6A99B26}" srcId="{4051FFFE-618C-884F-A25A-C2FCA2C3BB9F}" destId="{285E48D0-1035-544A-9757-884C33B13E43}" srcOrd="1" destOrd="0" parTransId="{CF2529BE-D159-7446-8F01-5DF60FD15E66}" sibTransId="{4599211F-200C-EE42-A16E-B6D75FEBE20B}"/>
    <dgm:cxn modelId="{773C100A-2DA5-BB41-A9E3-F9FCAFEB744E}" type="presOf" srcId="{729EBE8E-8265-F942-9EA4-4A863529AD37}" destId="{17B2351B-B7E0-AA48-9726-A02C8BC73DCA}" srcOrd="0" destOrd="0" presId="urn:microsoft.com/office/officeart/2005/8/layout/hList6"/>
    <dgm:cxn modelId="{7BF8BC05-71A5-8F4F-9E61-E1B329310D87}" type="presOf" srcId="{73E31F96-A7CD-B744-B317-F451972F52A3}" destId="{E0E7CC96-73A8-1845-A846-F0E061F81AD4}" srcOrd="0" destOrd="0" presId="urn:microsoft.com/office/officeart/2005/8/layout/hList6"/>
    <dgm:cxn modelId="{4B88BEB5-7191-6A4D-AE28-CDCCAE501998}" srcId="{4051FFFE-618C-884F-A25A-C2FCA2C3BB9F}" destId="{A5CD696B-59C0-EC49-894E-2F88EF773CEC}" srcOrd="2" destOrd="0" parTransId="{B1092E35-1EDD-4B4B-BC04-EB4159845378}" sibTransId="{4C6EA245-D7BE-654E-85BA-25459574F5EE}"/>
    <dgm:cxn modelId="{5C424273-245F-5744-BDFF-9E2BF383EE9C}" srcId="{73E31F96-A7CD-B744-B317-F451972F52A3}" destId="{831BB149-51DA-FC44-A9A9-A7806C77954B}" srcOrd="1" destOrd="0" parTransId="{35036587-E49F-F846-8260-2533D45FE2AA}" sibTransId="{F89ED575-1802-8248-B221-F8F6BDE9BD84}"/>
    <dgm:cxn modelId="{A6B4B40A-361E-FD42-AC44-F34BF543604C}" type="presOf" srcId="{D21CEA48-F03B-D947-8E82-9C23851A7962}" destId="{E967EDDE-5687-7547-B963-E970775F0D08}" srcOrd="0" destOrd="1" presId="urn:microsoft.com/office/officeart/2005/8/layout/hList6"/>
    <dgm:cxn modelId="{109B20D8-9944-4A44-997D-F7E4909BF119}" type="presOf" srcId="{AA259A1B-6FB7-6946-B47E-72259AD12380}" destId="{A43FA7AE-CE64-D445-8EAC-29F8D19D1CA3}" srcOrd="0" destOrd="0" presId="urn:microsoft.com/office/officeart/2005/8/layout/hList6"/>
    <dgm:cxn modelId="{8B533589-6B6F-9847-8E8B-4057778929A2}" type="presOf" srcId="{8CEE9B28-C0ED-044C-9FE3-DD97B4238896}" destId="{17B2351B-B7E0-AA48-9726-A02C8BC73DCA}" srcOrd="0" destOrd="3" presId="urn:microsoft.com/office/officeart/2005/8/layout/hList6"/>
    <dgm:cxn modelId="{DECA3ED0-9052-3B46-8CFC-4DBAB5CB527C}" type="presOf" srcId="{E14F85C6-CF4D-8947-8E82-8263CCF36203}" destId="{17B2351B-B7E0-AA48-9726-A02C8BC73DCA}" srcOrd="0" destOrd="1" presId="urn:microsoft.com/office/officeart/2005/8/layout/hList6"/>
    <dgm:cxn modelId="{B9D64BCF-F9FF-E947-9606-86416B1EE34A}" type="presOf" srcId="{A5CD696B-59C0-EC49-894E-2F88EF773CEC}" destId="{E967EDDE-5687-7547-B963-E970775F0D08}" srcOrd="0" destOrd="3" presId="urn:microsoft.com/office/officeart/2005/8/layout/hList6"/>
    <dgm:cxn modelId="{8CF4A54C-267E-114F-8980-A07A397696DF}" srcId="{AA259A1B-6FB7-6946-B47E-72259AD12380}" destId="{4051FFFE-618C-884F-A25A-C2FCA2C3BB9F}" srcOrd="0" destOrd="0" parTransId="{34DD723A-15ED-3D47-B46B-1C82FF24F438}" sibTransId="{4722FA23-38F2-304B-961A-A244140476EB}"/>
    <dgm:cxn modelId="{201650CA-FC3A-2344-A031-E714B8CC663A}" srcId="{729EBE8E-8265-F942-9EA4-4A863529AD37}" destId="{E14F85C6-CF4D-8947-8E82-8263CCF36203}" srcOrd="0" destOrd="0" parTransId="{490DA47D-430E-2242-8D32-78D95CF85AE3}" sibTransId="{A2F81988-585A-F041-9B04-E481225A8425}"/>
    <dgm:cxn modelId="{F8A95390-B459-8342-BEF5-A110039039B6}" type="presOf" srcId="{285E48D0-1035-544A-9757-884C33B13E43}" destId="{E967EDDE-5687-7547-B963-E970775F0D08}" srcOrd="0" destOrd="2" presId="urn:microsoft.com/office/officeart/2005/8/layout/hList6"/>
    <dgm:cxn modelId="{1F0F72F4-48BC-9546-A36F-EE8ACFFC4139}" srcId="{AA259A1B-6FB7-6946-B47E-72259AD12380}" destId="{73E31F96-A7CD-B744-B317-F451972F52A3}" srcOrd="2" destOrd="0" parTransId="{02A33B41-08DA-CC4F-93F0-0038E66E8F53}" sibTransId="{78AA85D6-6BA8-1348-B7DE-D161E276432E}"/>
    <dgm:cxn modelId="{EC9EEF6C-68D9-ED45-B128-F288E7A34FE5}" type="presOf" srcId="{4051FFFE-618C-884F-A25A-C2FCA2C3BB9F}" destId="{E967EDDE-5687-7547-B963-E970775F0D08}" srcOrd="0" destOrd="0" presId="urn:microsoft.com/office/officeart/2005/8/layout/hList6"/>
    <dgm:cxn modelId="{3B318076-1BAA-724C-995A-36AE8648198F}" srcId="{73E31F96-A7CD-B744-B317-F451972F52A3}" destId="{4BA3E1C9-46F4-714A-9E7E-BC929A09BFF2}" srcOrd="0" destOrd="0" parTransId="{DDFDA569-C41B-D949-8BB8-A7E10B69FF31}" sibTransId="{2B016570-B66F-E446-A0E4-89DC080F0428}"/>
    <dgm:cxn modelId="{A4844A1B-8993-EF48-B44B-96292EEC62D6}" srcId="{73E31F96-A7CD-B744-B317-F451972F52A3}" destId="{50407697-8A23-0243-9037-9584DE082692}" srcOrd="2" destOrd="0" parTransId="{9423505C-E08C-0942-92CD-C0A27A9B745C}" sibTransId="{6B21B396-18B9-3042-AB24-F0DE02954A90}"/>
    <dgm:cxn modelId="{17D7D952-1318-B945-896F-4542DD8DBDD9}" srcId="{4051FFFE-618C-884F-A25A-C2FCA2C3BB9F}" destId="{D21CEA48-F03B-D947-8E82-9C23851A7962}" srcOrd="0" destOrd="0" parTransId="{EF7A0193-4C57-A44C-8EAC-F971F8342F2D}" sibTransId="{1F849323-1F72-4C4F-B82E-59632BCDF3D3}"/>
    <dgm:cxn modelId="{9A4B12F6-8607-0E42-875E-A74A9A936679}" type="presOf" srcId="{9C0EB256-BB7A-B84F-A1F8-D592E036C72A}" destId="{17B2351B-B7E0-AA48-9726-A02C8BC73DCA}" srcOrd="0" destOrd="2" presId="urn:microsoft.com/office/officeart/2005/8/layout/hList6"/>
    <dgm:cxn modelId="{2BDA506B-BE12-2D4A-9544-565CAC0F42CE}" type="presParOf" srcId="{A43FA7AE-CE64-D445-8EAC-29F8D19D1CA3}" destId="{E967EDDE-5687-7547-B963-E970775F0D08}" srcOrd="0" destOrd="0" presId="urn:microsoft.com/office/officeart/2005/8/layout/hList6"/>
    <dgm:cxn modelId="{84E39EC2-0A13-7E42-9AFE-BC82D2DF5AA3}" type="presParOf" srcId="{A43FA7AE-CE64-D445-8EAC-29F8D19D1CA3}" destId="{0553667F-9C8C-EB47-A68A-85B7206F191E}" srcOrd="1" destOrd="0" presId="urn:microsoft.com/office/officeart/2005/8/layout/hList6"/>
    <dgm:cxn modelId="{7D3AE09C-96DC-974E-A448-E9F3F0C0977C}" type="presParOf" srcId="{A43FA7AE-CE64-D445-8EAC-29F8D19D1CA3}" destId="{17B2351B-B7E0-AA48-9726-A02C8BC73DCA}" srcOrd="2" destOrd="0" presId="urn:microsoft.com/office/officeart/2005/8/layout/hList6"/>
    <dgm:cxn modelId="{5E092215-17AC-3440-A39D-CB97E188DABE}" type="presParOf" srcId="{A43FA7AE-CE64-D445-8EAC-29F8D19D1CA3}" destId="{2750C02F-ACFC-954D-B485-F7A3FF75CDD6}" srcOrd="3" destOrd="0" presId="urn:microsoft.com/office/officeart/2005/8/layout/hList6"/>
    <dgm:cxn modelId="{AFCAC7F0-FB9E-1B4A-BBCD-C11F8AD52F85}" type="presParOf" srcId="{A43FA7AE-CE64-D445-8EAC-29F8D19D1CA3}" destId="{E0E7CC96-73A8-1845-A846-F0E061F81AD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7EDDE-5687-7547-B963-E970775F0D08}">
      <dsp:nvSpPr>
        <dsp:cNvPr id="0" name=""/>
        <dsp:cNvSpPr/>
      </dsp:nvSpPr>
      <dsp:spPr>
        <a:xfrm rot="16200000">
          <a:off x="-803025" y="803945"/>
          <a:ext cx="4000983" cy="2393091"/>
        </a:xfrm>
        <a:prstGeom prst="flowChartManualOperation">
          <a:avLst/>
        </a:prstGeom>
        <a:solidFill>
          <a:srgbClr val="6DDAEA">
            <a:alpha val="2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1440"/>
            </a:spcAft>
          </a:pPr>
          <a:r>
            <a:rPr lang="en-US" sz="2000" b="1" kern="1200" noProof="0" dirty="0" smtClean="0">
              <a:solidFill>
                <a:schemeClr val="bg2"/>
              </a:solidFill>
              <a:latin typeface="Calibri"/>
              <a:cs typeface="Calibri"/>
            </a:rPr>
            <a:t>Customer acquisition &amp; distribution</a:t>
          </a:r>
          <a:endParaRPr lang="en-US" sz="2000" b="1" kern="1200" noProof="0" dirty="0">
            <a:solidFill>
              <a:schemeClr val="bg2"/>
            </a:solidFill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Propensity to take up offer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Propensity to pay or WTP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Result: Acquisition costs fall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</dsp:txBody>
      <dsp:txXfrm rot="5400000">
        <a:off x="921" y="800196"/>
        <a:ext cx="2393091" cy="2400589"/>
      </dsp:txXfrm>
    </dsp:sp>
    <dsp:sp modelId="{17B2351B-B7E0-AA48-9726-A02C8BC73DCA}">
      <dsp:nvSpPr>
        <dsp:cNvPr id="0" name=""/>
        <dsp:cNvSpPr/>
      </dsp:nvSpPr>
      <dsp:spPr>
        <a:xfrm rot="16200000">
          <a:off x="1769548" y="803945"/>
          <a:ext cx="4000983" cy="2393091"/>
        </a:xfrm>
        <a:prstGeom prst="flowChartManualOperation">
          <a:avLst/>
        </a:prstGeom>
        <a:solidFill>
          <a:srgbClr val="6DDAEA">
            <a:alpha val="2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bg2"/>
              </a:solidFill>
              <a:latin typeface="Calibri"/>
              <a:cs typeface="Calibri"/>
            </a:rPr>
            <a:t>Product design</a:t>
          </a:r>
          <a:endParaRPr lang="en-US" sz="2000" b="1" kern="1200" noProof="0" dirty="0">
            <a:solidFill>
              <a:schemeClr val="bg2"/>
            </a:solidFill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Tailoring of product</a:t>
          </a:r>
          <a:endParaRPr lang="en-US" sz="20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Preferences mapped in SN</a:t>
          </a:r>
          <a:endParaRPr lang="en-US" sz="20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Affordability</a:t>
          </a:r>
          <a:endParaRPr lang="en-US" sz="20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</dsp:txBody>
      <dsp:txXfrm rot="5400000">
        <a:off x="2573494" y="800196"/>
        <a:ext cx="2393091" cy="2400589"/>
      </dsp:txXfrm>
    </dsp:sp>
    <dsp:sp modelId="{E0E7CC96-73A8-1845-A846-F0E061F81AD4}">
      <dsp:nvSpPr>
        <dsp:cNvPr id="0" name=""/>
        <dsp:cNvSpPr/>
      </dsp:nvSpPr>
      <dsp:spPr>
        <a:xfrm rot="16200000">
          <a:off x="4342121" y="803945"/>
          <a:ext cx="4000983" cy="2393091"/>
        </a:xfrm>
        <a:prstGeom prst="flowChartManualOperation">
          <a:avLst/>
        </a:prstGeom>
        <a:solidFill>
          <a:srgbClr val="6DDAEA">
            <a:alpha val="2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bg2"/>
              </a:solidFill>
              <a:latin typeface="Calibri"/>
              <a:cs typeface="Calibri"/>
            </a:rPr>
            <a:t>Customer management</a:t>
          </a:r>
          <a:endParaRPr lang="en-US" sz="2000" b="1" kern="1200" noProof="0" dirty="0">
            <a:solidFill>
              <a:schemeClr val="bg2"/>
            </a:solidFill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Model the risks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Conduct risk-based pricing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noProof="0" dirty="0" smtClean="0">
              <a:solidFill>
                <a:schemeClr val="bg2"/>
              </a:solidFill>
              <a:effectLst/>
              <a:latin typeface="Calibri"/>
              <a:cs typeface="Calibri"/>
            </a:rPr>
            <a:t>Advanced fraud estimation (profiling, prediction)</a:t>
          </a:r>
          <a:endParaRPr lang="en-US" sz="1900" kern="1200" noProof="0" dirty="0">
            <a:solidFill>
              <a:schemeClr val="bg2"/>
            </a:solidFill>
            <a:effectLst/>
            <a:latin typeface="Calibri"/>
            <a:cs typeface="Calibri"/>
          </a:endParaRPr>
        </a:p>
      </dsp:txBody>
      <dsp:txXfrm rot="5400000">
        <a:off x="5146067" y="800196"/>
        <a:ext cx="2393091" cy="2400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1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249BD9B2-F0DF-487A-AB3C-BC01619580C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5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1" y="1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5" y="4714875"/>
            <a:ext cx="498366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6" tIns="45647" rIns="91296" bIns="456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6A30806-9165-40A3-BC33-DFDBD83FA29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151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E90FC-1A50-4CAA-B7FC-9737130B377D}" type="slidenum">
              <a:rPr lang="de-DE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06" y="4714875"/>
            <a:ext cx="5004721" cy="4913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de-DE" sz="10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2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785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574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871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904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werde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erklären</a:t>
            </a:r>
            <a:r>
              <a:rPr lang="en-US" dirty="0" smtClean="0"/>
              <a:t>, </a:t>
            </a:r>
            <a:r>
              <a:rPr lang="en-US" dirty="0" err="1" smtClean="0"/>
              <a:t>wie</a:t>
            </a:r>
            <a:r>
              <a:rPr lang="en-US" dirty="0" smtClean="0"/>
              <a:t> dies </a:t>
            </a:r>
            <a:r>
              <a:rPr lang="en-US" dirty="0" err="1" smtClean="0"/>
              <a:t>traditionellerweise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reguliert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wird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welche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neuen</a:t>
            </a:r>
            <a:r>
              <a:rPr lang="en-US" baseline="0" dirty="0" smtClean="0"/>
              <a:t> TSP </a:t>
            </a:r>
            <a:r>
              <a:rPr lang="en-US" baseline="0" dirty="0" err="1" smtClean="0"/>
              <a:t>Strukturen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</a:t>
            </a:r>
            <a:r>
              <a:rPr lang="en-US" baseline="0" dirty="0" smtClean="0"/>
              <a:t> MNO mobile insurance </a:t>
            </a:r>
            <a:r>
              <a:rPr lang="en-US" baseline="0" dirty="0" err="1" smtClean="0"/>
              <a:t>anbietet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301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19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836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007FE6-123F-42DD-861A-9C92D6DED257}" type="slidenum">
              <a:rPr lang="de-DE" altLang="en-US" smtClean="0"/>
              <a:pPr>
                <a:spcBef>
                  <a:spcPct val="0"/>
                </a:spcBef>
              </a:pPr>
              <a:t>18</a:t>
            </a:fld>
            <a:endParaRPr lang="de-DE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5005387" cy="4913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en-US" altLang="en-US" sz="10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65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78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1EACF-9856-4190-9DBD-C0C76A5890A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1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1EACF-9856-4190-9DBD-C0C76A5890A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31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kern="1200" baseline="0" dirty="0" smtClean="0">
              <a:solidFill>
                <a:schemeClr val="tx1"/>
              </a:solidFill>
              <a:effectLst/>
              <a:latin typeface="+mn-lt"/>
              <a:ea typeface="ＭＳ Ｐゴシック" pitchFamily="-32" charset="-128"/>
              <a:cs typeface="+mn-cs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effectLst/>
              <a:latin typeface="+mn-lt"/>
              <a:ea typeface="ＭＳ Ｐゴシック" pitchFamily="-32" charset="-128"/>
              <a:cs typeface="+mn-cs"/>
            </a:endParaRPr>
          </a:p>
          <a:p>
            <a:endParaRPr lang="de-DE" sz="1200" u="none" kern="1200" dirty="0" smtClean="0">
              <a:solidFill>
                <a:schemeClr val="tx1"/>
              </a:solidFill>
              <a:effectLst/>
              <a:latin typeface="+mn-lt"/>
              <a:ea typeface="ＭＳ Ｐゴシック" pitchFamily="-32" charset="-128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89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94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Survey of 6.900 consumers in 2016 in 24 countries (KPMG Report “Crossing the line: Staying on the right side of consumer privacy”)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CIGI/IPSOS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survey of more than 24.000 Internet Users 16-64 across 24 countries – how concerned are you about your online privacy compared to one year ago.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94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30806-9165-40A3-BC33-DFDBD83FA29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94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914525" y="11128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grpSp>
        <p:nvGrpSpPr>
          <p:cNvPr id="5" name="Gruppieren 21"/>
          <p:cNvGrpSpPr>
            <a:grpSpLocks/>
          </p:cNvGrpSpPr>
          <p:nvPr userDrawn="1"/>
        </p:nvGrpSpPr>
        <p:grpSpPr bwMode="auto">
          <a:xfrm>
            <a:off x="5573713" y="1524000"/>
            <a:ext cx="3582987" cy="5334000"/>
            <a:chOff x="5573713" y="1524000"/>
            <a:chExt cx="3582987" cy="5334000"/>
          </a:xfrm>
        </p:grpSpPr>
        <p:sp>
          <p:nvSpPr>
            <p:cNvPr id="6" name="Rectangle 36"/>
            <p:cNvSpPr>
              <a:spLocks noChangeArrowheads="1"/>
            </p:cNvSpPr>
            <p:nvPr userDrawn="1"/>
          </p:nvSpPr>
          <p:spPr bwMode="auto">
            <a:xfrm>
              <a:off x="8261350" y="5081588"/>
              <a:ext cx="895350" cy="884237"/>
            </a:xfrm>
            <a:prstGeom prst="rect">
              <a:avLst/>
            </a:prstGeom>
            <a:solidFill>
              <a:srgbClr val="59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pic>
          <p:nvPicPr>
            <p:cNvPr id="7" name="Picture 19" descr="Health camp_klei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4186238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 descr="Junge_Mark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152400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 descr="Jungs_Regenschirm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596265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Maenner_Boot_klei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763" y="2408238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Tomaten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713" y="596265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6" descr="Uganda 00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3294063"/>
              <a:ext cx="895350" cy="895350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 descr="Mann_Nähmaschine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50" y="5075238"/>
              <a:ext cx="893763" cy="89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9"/>
            <p:cNvSpPr>
              <a:spLocks noChangeArrowheads="1"/>
            </p:cNvSpPr>
            <p:nvPr userDrawn="1"/>
          </p:nvSpPr>
          <p:spPr bwMode="auto">
            <a:xfrm>
              <a:off x="8261350" y="2408238"/>
              <a:ext cx="895350" cy="895350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/>
            </a:p>
          </p:txBody>
        </p:sp>
        <p:pic>
          <p:nvPicPr>
            <p:cNvPr id="15" name="Picture 34" descr="TIE2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0" y="3294063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5" descr="2 Frauen_Colombia 2008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0" y="4186238"/>
              <a:ext cx="895350" cy="895350"/>
            </a:xfrm>
            <a:prstGeom prst="rect">
              <a:avLst/>
            </a:prstGeom>
            <a:solidFill>
              <a:srgbClr val="59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7" descr="Kairo 1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350" y="5962650"/>
              <a:ext cx="893763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8" descr="Market_1_klei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294063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45"/>
          <p:cNvSpPr>
            <a:spLocks noChangeShapeType="1"/>
          </p:cNvSpPr>
          <p:nvPr userDrawn="1"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Rectangle 46"/>
          <p:cNvSpPr>
            <a:spLocks noChangeArrowheads="1"/>
          </p:cNvSpPr>
          <p:nvPr userDrawn="1"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ZA"/>
          </a:p>
        </p:txBody>
      </p:sp>
      <p:pic>
        <p:nvPicPr>
          <p:cNvPr id="22" name="Picture 52" descr="Globus_50schwarz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3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5334000" cy="1295400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505200"/>
            <a:ext cx="5638800" cy="16764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78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FFBA-9B44-4BFD-8A81-F00305CD0D68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19812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791200" cy="4572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ED7A-93AB-4B68-A718-D1241213F4CF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8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819400"/>
            <a:ext cx="3886200" cy="1562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819400"/>
            <a:ext cx="3886200" cy="1562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533900"/>
            <a:ext cx="7924800" cy="1562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EA1B-1C10-426A-A5B4-B14022953E24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9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34" y="2864005"/>
            <a:ext cx="7924800" cy="32766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E3EF-0B25-424B-8FA1-E4D3547B7A9C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8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90F8-87CB-4E92-B31D-82445A8C903A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8194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6FC5-2B0A-460B-A463-CD68E73A994D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8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6CFF-1E2A-4336-9BF7-B58A9F5A84A7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86" y="669074"/>
            <a:ext cx="2219416" cy="7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CC31-3B80-48C7-98E9-5D60D9201B85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C225-702F-40B9-9F01-1A4CF27C2A8C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1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4009-DF5C-4B98-9A9A-7593B615784E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5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1F9B-8128-4267-A4E4-DB809D85D448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92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smtClean="0"/>
          </a:p>
        </p:txBody>
      </p:sp>
      <p:sp>
        <p:nvSpPr>
          <p:cNvPr id="1030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41D3EA0-D17B-408C-ABC8-7D651CC127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1914525" y="11128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2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Line 44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ZA"/>
          </a:p>
        </p:txBody>
      </p:sp>
      <p:pic>
        <p:nvPicPr>
          <p:cNvPr id="1034" name="Picture 50" descr="Globus_50schwar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532267"/>
            <a:ext cx="942446" cy="8091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31" y="675155"/>
            <a:ext cx="1509725" cy="523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9F231E"/>
        </a:buClr>
        <a:buChar char="•"/>
        <a:defRPr sz="2400" b="1">
          <a:solidFill>
            <a:srgbClr val="777978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0231E"/>
        </a:buClr>
        <a:buFont typeface="Times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571500" indent="101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54100" indent="317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76450" indent="-6413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336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6pPr>
      <a:lvl7pPr marL="29908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7pPr>
      <a:lvl8pPr marL="34480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8pPr>
      <a:lvl9pPr marL="39052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2ii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t="13438" r="42413" b="10199"/>
          <a:stretch/>
        </p:blipFill>
        <p:spPr bwMode="auto">
          <a:xfrm rot="16200000">
            <a:off x="4811099" y="2123098"/>
            <a:ext cx="3680145" cy="4985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b="1"/>
              <a:t/>
            </a:r>
            <a:br>
              <a:rPr lang="de-DE" b="1"/>
            </a:br>
            <a:endParaRPr lang="de-DE" b="1"/>
          </a:p>
        </p:txBody>
      </p:sp>
      <p:sp>
        <p:nvSpPr>
          <p:cNvPr id="14340" name="Rechteck 15"/>
          <p:cNvSpPr>
            <a:spLocks noChangeArrowheads="1"/>
          </p:cNvSpPr>
          <p:nvPr/>
        </p:nvSpPr>
        <p:spPr bwMode="auto">
          <a:xfrm>
            <a:off x="673100" y="1536700"/>
            <a:ext cx="6064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GB" sz="3200" b="1" dirty="0">
              <a:solidFill>
                <a:srgbClr val="A1241E"/>
              </a:solidFill>
              <a:latin typeface="Calibri Bold"/>
            </a:endParaRPr>
          </a:p>
          <a:p>
            <a:pPr eaLnBrk="0" hangingPunct="0"/>
            <a:r>
              <a:rPr lang="en-GB" sz="3200" b="1" dirty="0">
                <a:solidFill>
                  <a:srgbClr val="A1241E"/>
                </a:solidFill>
                <a:latin typeface="Calibri Bold"/>
              </a:rPr>
              <a:t>Access to Insurance Initiative</a:t>
            </a:r>
          </a:p>
          <a:p>
            <a:pPr eaLnBrk="0" hangingPunct="0"/>
            <a:r>
              <a:rPr lang="en-GB" sz="1400" b="1" dirty="0">
                <a:solidFill>
                  <a:srgbClr val="3F3F3F"/>
                </a:solidFill>
                <a:latin typeface="Calibri" pitchFamily="34" charset="0"/>
              </a:rPr>
              <a:t>A global programme for sound regulatory and supervisory frameworks</a:t>
            </a:r>
          </a:p>
          <a:p>
            <a:pPr eaLnBrk="0" hangingPunct="0"/>
            <a:endParaRPr lang="en-GB" sz="2000" b="1" dirty="0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73098" y="3005757"/>
            <a:ext cx="7652035" cy="29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GB" sz="2000" b="1" dirty="0">
                <a:solidFill>
                  <a:srgbClr val="3F3F3F"/>
                </a:solidFill>
                <a:latin typeface="Calibri" pitchFamily="34" charset="0"/>
              </a:rPr>
              <a:t>IAIS-A2ii Consultation Call: November 24, 2016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2000" b="1" dirty="0">
              <a:solidFill>
                <a:srgbClr val="A1241E"/>
              </a:solidFill>
              <a:latin typeface="Calibri Bold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2000" b="1" dirty="0">
                <a:solidFill>
                  <a:srgbClr val="A1241E"/>
                </a:solidFill>
                <a:latin typeface="Calibri Bold"/>
              </a:rPr>
              <a:t>Privacy Challenges in Mobile Insurance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2000" b="1" dirty="0">
              <a:solidFill>
                <a:srgbClr val="A1241E"/>
              </a:solidFill>
              <a:latin typeface="Calibri Bold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2000" b="1" dirty="0">
              <a:solidFill>
                <a:srgbClr val="A1241E"/>
              </a:solidFill>
              <a:latin typeface="Calibri Bold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2000" b="1" dirty="0">
              <a:solidFill>
                <a:srgbClr val="A1241E"/>
              </a:solidFill>
              <a:latin typeface="Calibri Bold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1400" b="1" dirty="0" smtClean="0">
              <a:solidFill>
                <a:srgbClr val="3F3F3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US" sz="1400" b="1" dirty="0">
              <a:solidFill>
                <a:srgbClr val="3F3F3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1800" b="1" dirty="0" smtClean="0">
                <a:solidFill>
                  <a:srgbClr val="3F3F3F"/>
                </a:solidFill>
                <a:latin typeface="Calibri" pitchFamily="34" charset="0"/>
              </a:rPr>
              <a:t>Stefanie </a:t>
            </a:r>
            <a:r>
              <a:rPr lang="en-US" sz="1800" b="1" dirty="0">
                <a:solidFill>
                  <a:srgbClr val="3F3F3F"/>
                </a:solidFill>
                <a:latin typeface="Calibri" pitchFamily="34" charset="0"/>
              </a:rPr>
              <a:t>Zinsmeyer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1800" b="1" dirty="0">
                <a:solidFill>
                  <a:srgbClr val="3F3F3F"/>
                </a:solidFill>
                <a:latin typeface="Calibri" pitchFamily="34" charset="0"/>
              </a:rPr>
              <a:t>Dr. Nicola </a:t>
            </a:r>
            <a:r>
              <a:rPr lang="en-US" sz="1800" b="1" dirty="0" err="1">
                <a:solidFill>
                  <a:srgbClr val="3F3F3F"/>
                </a:solidFill>
                <a:latin typeface="Calibri" pitchFamily="34" charset="0"/>
              </a:rPr>
              <a:t>Jentzsch</a:t>
            </a:r>
            <a:r>
              <a:rPr lang="en-US" sz="1800" b="1" dirty="0" smtClean="0">
                <a:solidFill>
                  <a:srgbClr val="777978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 smtClean="0">
                <a:solidFill>
                  <a:srgbClr val="777978"/>
                </a:solidFill>
                <a:latin typeface="Calibri" panose="020F0502020204030204" pitchFamily="34" charset="0"/>
              </a:rPr>
            </a:br>
            <a:endParaRPr lang="en-US" sz="1800" b="1" dirty="0" smtClean="0">
              <a:solidFill>
                <a:srgbClr val="777978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sz="1800" b="1" dirty="0" smtClean="0">
                <a:solidFill>
                  <a:srgbClr val="777978"/>
                </a:solidFill>
                <a:latin typeface="Calibri" panose="020F0502020204030204" pitchFamily="34" charset="0"/>
              </a:rPr>
              <a:t/>
            </a:r>
            <a:br>
              <a:rPr lang="en-US" sz="1800" b="1" dirty="0" smtClean="0">
                <a:solidFill>
                  <a:srgbClr val="777978"/>
                </a:solidFill>
                <a:latin typeface="Calibri" panose="020F0502020204030204" pitchFamily="34" charset="0"/>
              </a:rPr>
            </a:br>
            <a:endParaRPr lang="en-GB" sz="1400" b="1" dirty="0">
              <a:solidFill>
                <a:srgbClr val="777978"/>
              </a:solidFill>
              <a:latin typeface="Akz Reg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2400" b="1" dirty="0">
              <a:solidFill>
                <a:srgbClr val="777978"/>
              </a:solidFill>
              <a:latin typeface="Akz Re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59936" y="734031"/>
            <a:ext cx="508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2. Data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Protection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Challenges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in Mobile Insurance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10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Traditional Insurance Model</a:t>
            </a:r>
          </a:p>
        </p:txBody>
      </p:sp>
      <p:sp>
        <p:nvSpPr>
          <p:cNvPr id="6" name="Rechteck 5"/>
          <p:cNvSpPr/>
          <p:nvPr/>
        </p:nvSpPr>
        <p:spPr>
          <a:xfrm>
            <a:off x="474625" y="3977502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Mobile Insurance Model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5871455" y="2757435"/>
            <a:ext cx="1947672" cy="594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Insurance company</a:t>
            </a:r>
          </a:p>
        </p:txBody>
      </p:sp>
      <p:cxnSp>
        <p:nvCxnSpPr>
          <p:cNvPr id="8" name="Gerade Verbindung mit Pfeil 7"/>
          <p:cNvCxnSpPr>
            <a:endCxn id="3" idx="2"/>
          </p:cNvCxnSpPr>
          <p:nvPr/>
        </p:nvCxnSpPr>
        <p:spPr bwMode="auto">
          <a:xfrm>
            <a:off x="3590028" y="3040429"/>
            <a:ext cx="2281427" cy="14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9" name="Abgerundetes Rechteck 8"/>
          <p:cNvSpPr/>
          <p:nvPr/>
        </p:nvSpPr>
        <p:spPr bwMode="auto">
          <a:xfrm>
            <a:off x="2584188" y="2766110"/>
            <a:ext cx="1005840" cy="53082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Client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4143239" y="2774249"/>
            <a:ext cx="1225296" cy="54654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Agent or</a:t>
            </a:r>
            <a:r>
              <a:rPr kumimoji="0" lang="de-DE" sz="1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 broker</a:t>
            </a: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840975" y="5003811"/>
            <a:ext cx="1947672" cy="594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Insurance company</a:t>
            </a:r>
          </a:p>
        </p:txBody>
      </p:sp>
      <p:cxnSp>
        <p:nvCxnSpPr>
          <p:cNvPr id="12" name="Gerade Verbindung mit Pfeil 11"/>
          <p:cNvCxnSpPr>
            <a:endCxn id="11" idx="2"/>
          </p:cNvCxnSpPr>
          <p:nvPr/>
        </p:nvCxnSpPr>
        <p:spPr bwMode="auto">
          <a:xfrm>
            <a:off x="3559548" y="5286805"/>
            <a:ext cx="2281427" cy="14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3" name="Abgerundetes Rechteck 12"/>
          <p:cNvSpPr/>
          <p:nvPr/>
        </p:nvSpPr>
        <p:spPr bwMode="auto">
          <a:xfrm>
            <a:off x="2566416" y="5154190"/>
            <a:ext cx="1005840" cy="53082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Client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4189720" y="4638151"/>
            <a:ext cx="1259621" cy="1057842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latin typeface="Calibri" panose="020F0502020204030204" pitchFamily="34" charset="0"/>
                <a:ea typeface="ＭＳ Ｐゴシック" pitchFamily="-32" charset="-128"/>
              </a:rPr>
              <a:t>Mobile </a:t>
            </a:r>
            <a:r>
              <a:rPr lang="de-DE" sz="1400" dirty="0" err="1" smtClean="0">
                <a:latin typeface="Calibri" panose="020F0502020204030204" pitchFamily="34" charset="0"/>
                <a:ea typeface="ＭＳ Ｐゴシック" pitchFamily="-32" charset="-128"/>
              </a:rPr>
              <a:t>Network</a:t>
            </a:r>
            <a:r>
              <a:rPr lang="de-DE" sz="1400" dirty="0" smtClean="0">
                <a:latin typeface="Calibri" panose="020F0502020204030204" pitchFamily="34" charset="0"/>
                <a:ea typeface="ＭＳ Ｐゴシック" pitchFamily="-32" charset="-128"/>
              </a:rPr>
              <a:t> Operator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105656" y="5034312"/>
            <a:ext cx="292608" cy="1165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2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T</a:t>
            </a:r>
            <a:r>
              <a:rPr kumimoji="0" lang="de-DE" sz="14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SP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4127150" y="4106052"/>
            <a:ext cx="1394775" cy="578351"/>
          </a:xfrm>
          <a:prstGeom prst="roundRect">
            <a:avLst/>
          </a:prstGeom>
          <a:solidFill>
            <a:srgbClr val="3366FF">
              <a:alpha val="22000"/>
            </a:srgbClr>
          </a:solidFill>
          <a:ln w="0" cap="flat" cmpd="sng" algn="ctr">
            <a:solidFill>
              <a:schemeClr val="tx1">
                <a:alpha val="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Owns mobile incl. meta data</a:t>
            </a:r>
          </a:p>
        </p:txBody>
      </p:sp>
      <p:cxnSp>
        <p:nvCxnSpPr>
          <p:cNvPr id="18" name="Form 17"/>
          <p:cNvCxnSpPr>
            <a:endCxn id="13" idx="0"/>
          </p:cNvCxnSpPr>
          <p:nvPr/>
        </p:nvCxnSpPr>
        <p:spPr bwMode="auto">
          <a:xfrm rot="10800000" flipV="1">
            <a:off x="3069336" y="4616174"/>
            <a:ext cx="1083012" cy="538016"/>
          </a:xfrm>
          <a:prstGeom prst="bentConnector2">
            <a:avLst/>
          </a:prstGeom>
          <a:solidFill>
            <a:schemeClr val="accent1"/>
          </a:solidFill>
          <a:ln w="15875" cap="flat" cmpd="sng" algn="ctr">
            <a:solidFill>
              <a:srgbClr val="0000FF">
                <a:alpha val="59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rot="5400000">
            <a:off x="3922291" y="4886567"/>
            <a:ext cx="500447" cy="384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00FF">
                <a:alpha val="45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Abgerundetes Rechteck 22"/>
          <p:cNvSpPr/>
          <p:nvPr/>
        </p:nvSpPr>
        <p:spPr bwMode="auto">
          <a:xfrm>
            <a:off x="3366595" y="4660350"/>
            <a:ext cx="728870" cy="607392"/>
          </a:xfrm>
          <a:prstGeom prst="roundRect">
            <a:avLst/>
          </a:prstGeom>
          <a:solidFill>
            <a:srgbClr val="3366FF">
              <a:alpha val="22000"/>
            </a:srgbClr>
          </a:solidFill>
          <a:ln w="0" cap="flat" cmpd="sng" algn="ctr">
            <a:solidFill>
              <a:schemeClr val="tx1">
                <a:alpha val="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Calibri" panose="020F0502020204030204" pitchFamily="34" charset="0"/>
                <a:ea typeface="ＭＳ Ｐゴシック" pitchFamily="-32" charset="-128"/>
              </a:rPr>
              <a:t>Usage for profiling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cxnSp>
        <p:nvCxnSpPr>
          <p:cNvPr id="25" name="Gekrümmte Verbindung 24"/>
          <p:cNvCxnSpPr>
            <a:stCxn id="15" idx="4"/>
            <a:endCxn id="11" idx="4"/>
          </p:cNvCxnSpPr>
          <p:nvPr/>
        </p:nvCxnSpPr>
        <p:spPr bwMode="auto">
          <a:xfrm rot="5400000" flipH="1" flipV="1">
            <a:off x="5232654" y="4617476"/>
            <a:ext cx="601461" cy="2562851"/>
          </a:xfrm>
          <a:prstGeom prst="curvedConnector3">
            <a:avLst>
              <a:gd name="adj1" fmla="val -38007"/>
            </a:avLst>
          </a:prstGeom>
          <a:solidFill>
            <a:schemeClr val="accent1"/>
          </a:solidFill>
          <a:ln w="15875" cap="flat" cmpd="sng" algn="ctr">
            <a:solidFill>
              <a:srgbClr val="0000FF">
                <a:alpha val="45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Abgerundetes Rechteck 25"/>
          <p:cNvSpPr/>
          <p:nvPr/>
        </p:nvSpPr>
        <p:spPr bwMode="auto">
          <a:xfrm>
            <a:off x="4989990" y="5709124"/>
            <a:ext cx="914399" cy="521257"/>
          </a:xfrm>
          <a:prstGeom prst="roundRect">
            <a:avLst/>
          </a:prstGeom>
          <a:solidFill>
            <a:srgbClr val="3366FF">
              <a:alpha val="22000"/>
            </a:srgbClr>
          </a:solidFill>
          <a:ln w="0" cap="flat" cmpd="sng" algn="ctr">
            <a:solidFill>
              <a:schemeClr val="tx1">
                <a:alpha val="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anose="020F0502020204030204" pitchFamily="34" charset="0"/>
                <a:ea typeface="ＭＳ Ｐゴシック" pitchFamily="-32" charset="-128"/>
              </a:rPr>
              <a:t>Client 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7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Specific Challenges 1: Fundamental Shifts</a:t>
            </a:r>
          </a:p>
          <a:p>
            <a:pPr>
              <a:buClr>
                <a:srgbClr val="C00000"/>
              </a:buClr>
            </a:pPr>
            <a:endParaRPr lang="en-US" sz="220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907162" y="5675810"/>
            <a:ext cx="3878165" cy="678528"/>
          </a:xfrm>
          <a:prstGeom prst="roundRect">
            <a:avLst/>
          </a:prstGeom>
          <a:solidFill>
            <a:schemeClr val="accent6">
              <a:lumMod val="5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Market Expansion</a:t>
            </a:r>
            <a:endParaRPr lang="de-DE" sz="2400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773986" y="5460369"/>
            <a:ext cx="4172987" cy="678528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Market Saturation</a:t>
            </a:r>
            <a:endParaRPr lang="en-US" sz="2400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38438" y="4397467"/>
            <a:ext cx="2470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534B3E"/>
                </a:solidFill>
                <a:latin typeface="Calibri" panose="020F0502020204030204" pitchFamily="34" charset="0"/>
                <a:cs typeface="Calibri"/>
              </a:rPr>
              <a:t>Personalized prices</a:t>
            </a:r>
          </a:p>
          <a:p>
            <a:r>
              <a:rPr lang="en-US" sz="2000" dirty="0" smtClean="0">
                <a:solidFill>
                  <a:srgbClr val="534B3E"/>
                </a:solidFill>
                <a:latin typeface="Calibri" panose="020F0502020204030204" pitchFamily="34" charset="0"/>
                <a:cs typeface="Calibri"/>
              </a:rPr>
              <a:t>Personalized products</a:t>
            </a:r>
            <a:endParaRPr lang="en-US" sz="2000" dirty="0">
              <a:solidFill>
                <a:srgbClr val="534B3E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90191" y="2714874"/>
            <a:ext cx="4490019" cy="43088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solidFill>
                  <a:srgbClr val="534B3E"/>
                </a:solidFill>
                <a:latin typeface="Calibri"/>
                <a:cs typeface="Calibri"/>
              </a:rPr>
              <a:t>Increase of information asymmetries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00140" y="4842445"/>
            <a:ext cx="2546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534B3E"/>
                </a:solidFill>
                <a:latin typeface="Calibri" panose="020F0502020204030204" pitchFamily="34" charset="0"/>
                <a:cs typeface="Calibri"/>
              </a:rPr>
              <a:t>Pricing in of customers</a:t>
            </a:r>
            <a:endParaRPr lang="en-US" sz="2000" dirty="0">
              <a:solidFill>
                <a:srgbClr val="534B3E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86000" y="311653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 smtClean="0">
                <a:solidFill>
                  <a:srgbClr val="534B3E"/>
                </a:solidFill>
                <a:latin typeface="Calibri"/>
                <a:cs typeface="Calibri"/>
              </a:rPr>
              <a:t>… between customers and firms</a:t>
            </a:r>
            <a:endParaRPr lang="en-US" sz="2000" dirty="0">
              <a:solidFill>
                <a:srgbClr val="534B3E"/>
              </a:solidFill>
              <a:latin typeface="Calibri"/>
              <a:cs typeface="Calibri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93780" y="5187625"/>
            <a:ext cx="3172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534B3E"/>
                </a:solidFill>
                <a:latin typeface="Calibri" panose="020F0502020204030204" pitchFamily="34" charset="0"/>
                <a:cs typeface="Calibri"/>
              </a:rPr>
              <a:t>Consumer welfare increases</a:t>
            </a:r>
            <a:endParaRPr lang="en-US" sz="2000" b="1" dirty="0">
              <a:solidFill>
                <a:srgbClr val="534B3E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933623" y="5011158"/>
            <a:ext cx="4070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534B3E"/>
                </a:solidFill>
                <a:latin typeface="Calibri" panose="020F0502020204030204" pitchFamily="34" charset="0"/>
                <a:cs typeface="Calibri"/>
              </a:rPr>
              <a:t>Consumer welfare decreases if WTP</a:t>
            </a:r>
            <a:endParaRPr lang="en-US" sz="2000" b="1" dirty="0">
              <a:solidFill>
                <a:srgbClr val="534B3E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396647" y="340012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 smtClean="0">
                <a:solidFill>
                  <a:srgbClr val="534B3E"/>
                </a:solidFill>
                <a:latin typeface="Calibri"/>
                <a:cs typeface="Calibri"/>
              </a:rPr>
              <a:t>… between firms and supervisors</a:t>
            </a:r>
            <a:endParaRPr lang="en-US" sz="2000" dirty="0">
              <a:solidFill>
                <a:srgbClr val="534B3E"/>
              </a:solidFill>
              <a:latin typeface="Calibri"/>
              <a:cs typeface="Calibri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59936" y="734031"/>
            <a:ext cx="508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2. Data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Protection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Challenges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in Mobile Insurance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4" grpId="1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06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Specific Challenges 1: Fundamental Shifts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Change in competitive strategies of firms	</a:t>
            </a:r>
          </a:p>
        </p:txBody>
      </p:sp>
      <p:sp>
        <p:nvSpPr>
          <p:cNvPr id="6" name="Rechteck 5"/>
          <p:cNvSpPr/>
          <p:nvPr/>
        </p:nvSpPr>
        <p:spPr>
          <a:xfrm>
            <a:off x="554096" y="2990392"/>
            <a:ext cx="5354167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Micro-targeting &amp; pre-selected sign-up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Product tailoring &amp; tailored pricing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374" y="4279011"/>
            <a:ext cx="2476500" cy="18478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12328" y="4245012"/>
            <a:ext cx="6449674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Consumer protection: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Non-transparency of data processing, consent and calculus of trade-offs,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basic consumer rights (knowledge, action of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     redress)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59936" y="734031"/>
            <a:ext cx="508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2. Data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Protection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Challenges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in Mobile Insurance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968401" y="4706301"/>
            <a:ext cx="39236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Hundreds of variables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Personalized targeting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Specific Challenges 2: Privacy</a:t>
            </a:r>
          </a:p>
          <a:p>
            <a:pPr>
              <a:buClr>
                <a:srgbClr val="C00000"/>
              </a:buClr>
            </a:pPr>
            <a:endParaRPr lang="en-US" sz="220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Rechteck 2"/>
          <p:cNvSpPr/>
          <p:nvPr/>
        </p:nvSpPr>
        <p:spPr>
          <a:xfrm>
            <a:off x="457200" y="2617631"/>
            <a:ext cx="5760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Traditional insurance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56209" y="3052905"/>
            <a:ext cx="3923639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Customer segmentation (demographics, behavior)</a:t>
            </a:r>
          </a:p>
        </p:txBody>
      </p:sp>
      <p:sp>
        <p:nvSpPr>
          <p:cNvPr id="4" name="Rechteck 3"/>
          <p:cNvSpPr/>
          <p:nvPr/>
        </p:nvSpPr>
        <p:spPr>
          <a:xfrm>
            <a:off x="457200" y="4245127"/>
            <a:ext cx="2222724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Mobile insurance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570" y="4560189"/>
            <a:ext cx="3038475" cy="1504950"/>
          </a:xfrm>
          <a:prstGeom prst="rect">
            <a:avLst/>
          </a:prstGeom>
        </p:spPr>
      </p:pic>
      <p:sp>
        <p:nvSpPr>
          <p:cNvPr id="11" name="AutoShape 4" descr="Bildergebnis für Big Data Analy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6" descr="Bildergebnis für customer segment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998" y="2722031"/>
            <a:ext cx="1821748" cy="147197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l="11023" t="-60871" r="14089" b="60871"/>
          <a:stretch/>
        </p:blipFill>
        <p:spPr>
          <a:xfrm>
            <a:off x="4720570" y="4801367"/>
            <a:ext cx="1368000" cy="147600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 bwMode="auto">
          <a:xfrm>
            <a:off x="4975038" y="5897843"/>
            <a:ext cx="355914" cy="39322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cxnSp>
        <p:nvCxnSpPr>
          <p:cNvPr id="17" name="Gerader Verbinder 16"/>
          <p:cNvCxnSpPr>
            <a:stCxn id="14" idx="7"/>
          </p:cNvCxnSpPr>
          <p:nvPr/>
        </p:nvCxnSpPr>
        <p:spPr bwMode="auto">
          <a:xfrm flipV="1">
            <a:off x="5278830" y="5376672"/>
            <a:ext cx="1320941" cy="5787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hteck 17"/>
          <p:cNvSpPr/>
          <p:nvPr/>
        </p:nvSpPr>
        <p:spPr>
          <a:xfrm>
            <a:off x="2647444" y="5773287"/>
            <a:ext cx="2339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Pre-selected sign-up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059936" y="734031"/>
            <a:ext cx="508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2. Data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Protection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Challenges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in Mobile Insurance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3.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Considerations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for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Supervisors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Considerations for Supervisors: Regulatory Framework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950976" y="2760383"/>
            <a:ext cx="7571232" cy="1070953"/>
          </a:xfrm>
          <a:prstGeom prst="round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Law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provisions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regarding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processing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transfer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personal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950976" y="3960277"/>
            <a:ext cx="2416511" cy="1974180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Telecommunication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Confidentiality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clauses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keeping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customer‘s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matters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private 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3466573" y="3986842"/>
            <a:ext cx="2524754" cy="203200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Insurance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Confidentiality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clauses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keeping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customer‘s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matters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private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6090413" y="3985976"/>
            <a:ext cx="2431795" cy="203287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reporting law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protection provisions as well as conditions of transfer of insurance client data to credit reporting agency</a:t>
            </a:r>
          </a:p>
        </p:txBody>
      </p:sp>
    </p:spTree>
    <p:extLst>
      <p:ext uri="{BB962C8B-B14F-4D97-AF65-F5344CB8AC3E}">
        <p14:creationId xmlns:p14="http://schemas.microsoft.com/office/powerpoint/2010/main" val="30234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Considerations for Supervisors: Other Aspects</a:t>
            </a:r>
            <a:endParaRPr lang="en-US" sz="220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8408" y="2473756"/>
            <a:ext cx="7776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Clear legal framework (status &amp; registration of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TSPs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Legal compliance: Clarification with TSP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Registration of companies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Product review before mass roll-out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Harmonized approach &amp; intense coordination of supervisors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Preservation of most fundamental customer rights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3.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Considerations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for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Supervisors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16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Conclusions</a:t>
            </a:r>
          </a:p>
          <a:p>
            <a:pPr>
              <a:buClr>
                <a:srgbClr val="C00000"/>
              </a:buClr>
            </a:pPr>
            <a:endParaRPr lang="en-US" sz="220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Rechteck 2"/>
          <p:cNvSpPr/>
          <p:nvPr/>
        </p:nvSpPr>
        <p:spPr>
          <a:xfrm>
            <a:off x="623679" y="2642273"/>
            <a:ext cx="821110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Mobile insurance is a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very important development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potentially great benefits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Benefits must be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balanced with challenges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Supervision and regulation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Customer protection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4.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Conclusions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3E3EF-0B25-424B-8FA1-E4D3547B7A9C}" type="slidenum">
              <a:rPr lang="de-DE" smtClean="0"/>
              <a:pPr>
                <a:defRPr/>
              </a:pPr>
              <a:t>17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23680" y="2642273"/>
            <a:ext cx="76315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Thank you!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more information please visit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2"/>
              </a:rPr>
              <a:t>www.a2ii.com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or send us an email at consultation.call@a2ii.org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158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42413" r="10199" b="23549"/>
          <a:stretch>
            <a:fillRect/>
          </a:stretch>
        </p:blipFill>
        <p:spPr bwMode="auto">
          <a:xfrm>
            <a:off x="4157663" y="2776538"/>
            <a:ext cx="4986337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280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de-DE" altLang="en-US" sz="2800">
                <a:solidFill>
                  <a:schemeClr val="tx1"/>
                </a:solidFill>
                <a:latin typeface="Arial" pitchFamily="34" charset="0"/>
              </a:rPr>
            </a:br>
            <a:endParaRPr lang="de-DE" altLang="en-US" sz="2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340" name="Rechteck 15"/>
          <p:cNvSpPr>
            <a:spLocks noChangeArrowheads="1"/>
          </p:cNvSpPr>
          <p:nvPr/>
        </p:nvSpPr>
        <p:spPr bwMode="auto">
          <a:xfrm>
            <a:off x="673100" y="1536700"/>
            <a:ext cx="6064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3200">
              <a:solidFill>
                <a:srgbClr val="A1241E"/>
              </a:solidFill>
              <a:latin typeface="Calibri Bold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200">
                <a:solidFill>
                  <a:srgbClr val="A1241E"/>
                </a:solidFill>
                <a:latin typeface="Calibri Bold" pitchFamily="34" charset="0"/>
              </a:rPr>
              <a:t>Access to Insurance Initiative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3F3F3F"/>
                </a:solidFill>
                <a:latin typeface="Calibri" pitchFamily="34" charset="0"/>
              </a:rPr>
              <a:t>A global programme for sound regulatory and supervisory frameworks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73100" y="3005138"/>
            <a:ext cx="765175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en-GB" sz="2000" b="1" dirty="0">
                <a:latin typeface="Calibri" pitchFamily="34" charset="0"/>
                <a:cs typeface="+mn-cs"/>
              </a:rPr>
              <a:t>IAIS-A2ii Consultation Call: 24 November 2016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en-US" sz="1800" b="1" dirty="0">
                <a:latin typeface="Calibri" panose="020F0502020204030204" pitchFamily="34" charset="0"/>
                <a:cs typeface="+mn-cs"/>
              </a:rPr>
              <a:t>South Africa: Risks and challenges in mobile insurance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en-US" sz="1800" b="1" dirty="0">
                <a:latin typeface="Calibri" panose="020F0502020204030204" pitchFamily="34" charset="0"/>
                <a:cs typeface="+mn-cs"/>
              </a:rPr>
              <a:t>Eugene du </a:t>
            </a:r>
            <a:r>
              <a:rPr lang="en-US" sz="1800" b="1" dirty="0" smtClean="0">
                <a:latin typeface="Calibri" panose="020F0502020204030204" pitchFamily="34" charset="0"/>
                <a:cs typeface="+mn-cs"/>
              </a:rPr>
              <a:t>Toit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en-US" sz="1800" b="1" dirty="0" smtClean="0">
                <a:latin typeface="Calibri" panose="020F0502020204030204" pitchFamily="34" charset="0"/>
              </a:rPr>
              <a:t>FSB, South Africa</a:t>
            </a:r>
            <a:r>
              <a:rPr lang="en-US" sz="1800" b="1" dirty="0">
                <a:latin typeface="Calibri" panose="020F0502020204030204" pitchFamily="34" charset="0"/>
                <a:cs typeface="+mn-cs"/>
              </a:rPr>
              <a:t/>
            </a:r>
            <a:br>
              <a:rPr lang="en-US" sz="1800" b="1" dirty="0">
                <a:latin typeface="Calibri" panose="020F0502020204030204" pitchFamily="34" charset="0"/>
                <a:cs typeface="+mn-cs"/>
              </a:rPr>
            </a:br>
            <a:endParaRPr lang="en-US" sz="1800" b="1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r>
              <a:rPr lang="en-US" sz="1800" b="1" dirty="0">
                <a:solidFill>
                  <a:srgbClr val="777978"/>
                </a:solidFill>
                <a:latin typeface="Calibri" panose="020F0502020204030204" pitchFamily="34" charset="0"/>
                <a:cs typeface="+mn-cs"/>
              </a:rPr>
              <a:t/>
            </a:r>
            <a:br>
              <a:rPr lang="en-US" sz="1800" b="1" dirty="0">
                <a:solidFill>
                  <a:srgbClr val="777978"/>
                </a:solidFill>
                <a:latin typeface="Calibri" panose="020F0502020204030204" pitchFamily="34" charset="0"/>
                <a:cs typeface="+mn-cs"/>
              </a:rPr>
            </a:br>
            <a:endParaRPr lang="en-GB" sz="1400" b="1" dirty="0">
              <a:solidFill>
                <a:srgbClr val="777978"/>
              </a:solidFill>
              <a:latin typeface="Akz Reg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defRPr/>
            </a:pPr>
            <a:endParaRPr lang="en-GB" sz="2400" b="1" dirty="0">
              <a:solidFill>
                <a:srgbClr val="777978"/>
              </a:solidFill>
              <a:latin typeface="Akz Reg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1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51425" y="858838"/>
            <a:ext cx="3984625" cy="544512"/>
          </a:xfrm>
        </p:spPr>
        <p:txBody>
          <a:bodyPr/>
          <a:lstStyle/>
          <a:p>
            <a:r>
              <a:rPr lang="en-ZA" altLang="en-US" sz="1800" b="1" smtClean="0"/>
              <a:t>MNO insurance partner structures and main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622425"/>
            <a:ext cx="7924800" cy="865188"/>
          </a:xfrm>
        </p:spPr>
        <p:txBody>
          <a:bodyPr/>
          <a:lstStyle/>
          <a:p>
            <a:pPr>
              <a:buFontTx/>
              <a:buAutoNum type="arabicPeriod"/>
              <a:defRPr/>
            </a:pPr>
            <a:r>
              <a:rPr lang="en-ZA" sz="1800" b="0" dirty="0" smtClean="0"/>
              <a:t>Mobile Network Operators (MNO): Different structures of operating in the insurance industry:</a:t>
            </a:r>
          </a:p>
          <a:p>
            <a:pPr>
              <a:buFontTx/>
              <a:buAutoNum type="arabicPeriod"/>
              <a:defRPr/>
            </a:pPr>
            <a:endParaRPr lang="en-ZA" sz="1800" b="0" dirty="0" smtClean="0"/>
          </a:p>
          <a:p>
            <a:pPr>
              <a:buFontTx/>
              <a:buAutoNum type="arabicPeriod"/>
              <a:defRPr/>
            </a:pPr>
            <a:endParaRPr lang="en-ZA" sz="1800" b="0" dirty="0"/>
          </a:p>
          <a:p>
            <a:pPr>
              <a:buFontTx/>
              <a:buAutoNum type="arabicPeriod"/>
              <a:defRPr/>
            </a:pPr>
            <a:endParaRPr lang="en-ZA" sz="1800" b="0" dirty="0" smtClean="0"/>
          </a:p>
          <a:p>
            <a:pPr>
              <a:buFontTx/>
              <a:buAutoNum type="arabicPeriod"/>
              <a:defRPr/>
            </a:pPr>
            <a:endParaRPr lang="en-ZA" sz="1800" b="0" dirty="0"/>
          </a:p>
          <a:p>
            <a:pPr>
              <a:buFontTx/>
              <a:buAutoNum type="arabicPeriod"/>
              <a:defRPr/>
            </a:pPr>
            <a:endParaRPr lang="en-ZA" sz="1800" b="0" dirty="0" smtClean="0"/>
          </a:p>
          <a:p>
            <a:pPr>
              <a:buFontTx/>
              <a:buAutoNum type="arabicPeriod"/>
              <a:defRPr/>
            </a:pPr>
            <a:endParaRPr lang="en-ZA" sz="1050" b="0" dirty="0" smtClean="0"/>
          </a:p>
          <a:p>
            <a:pPr>
              <a:buFontTx/>
              <a:buAutoNum type="arabicPeriod"/>
              <a:defRPr/>
            </a:pPr>
            <a:r>
              <a:rPr lang="en-ZA" sz="1800" dirty="0" smtClean="0"/>
              <a:t>Main </a:t>
            </a:r>
            <a:r>
              <a:rPr lang="en-ZA" sz="1800" dirty="0"/>
              <a:t>risks </a:t>
            </a:r>
            <a:r>
              <a:rPr lang="en-ZA" sz="1800" b="0" dirty="0"/>
              <a:t>identified in the South African mobile insurance </a:t>
            </a:r>
            <a:r>
              <a:rPr lang="en-ZA" sz="1800" b="0" dirty="0" smtClean="0"/>
              <a:t>market:</a:t>
            </a:r>
          </a:p>
          <a:p>
            <a:pPr marL="720000">
              <a:buFont typeface="Wingdings" panose="05000000000000000000" pitchFamily="2" charset="2"/>
              <a:buChar char="§"/>
              <a:defRPr/>
            </a:pPr>
            <a:endParaRPr lang="en-ZA" sz="1800" b="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5879763-7396-4118-9397-D9051CA7EB8B}" type="slidenum">
              <a:rPr lang="de-DE" altLang="en-US" sz="900" b="0" smtClean="0">
                <a:solidFill>
                  <a:schemeClr val="bg1"/>
                </a:solidFill>
                <a:latin typeface="Arial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en-US" sz="9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Ellipse 2"/>
          <p:cNvSpPr/>
          <p:nvPr/>
        </p:nvSpPr>
        <p:spPr bwMode="auto">
          <a:xfrm>
            <a:off x="534988" y="2346325"/>
            <a:ext cx="1903412" cy="10064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>
                <a:latin typeface="Arial" charset="0"/>
                <a:ea typeface="ＭＳ Ｐゴシック" pitchFamily="-32" charset="-128"/>
                <a:cs typeface="+mn-cs"/>
              </a:rPr>
              <a:t>Registered insurer part of the MNO Group</a:t>
            </a:r>
          </a:p>
        </p:txBody>
      </p:sp>
      <p:sp>
        <p:nvSpPr>
          <p:cNvPr id="8" name="Ellipse 2"/>
          <p:cNvSpPr/>
          <p:nvPr/>
        </p:nvSpPr>
        <p:spPr bwMode="auto">
          <a:xfrm>
            <a:off x="3322638" y="2346325"/>
            <a:ext cx="2011362" cy="10064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>
                <a:latin typeface="Arial" charset="0"/>
                <a:ea typeface="ＭＳ Ｐゴシック" pitchFamily="-32" charset="-128"/>
                <a:cs typeface="+mn-cs"/>
              </a:rPr>
              <a:t>Cell captive arrangements</a:t>
            </a:r>
          </a:p>
        </p:txBody>
      </p:sp>
      <p:sp>
        <p:nvSpPr>
          <p:cNvPr id="9" name="Ellipse 2"/>
          <p:cNvSpPr/>
          <p:nvPr/>
        </p:nvSpPr>
        <p:spPr bwMode="auto">
          <a:xfrm>
            <a:off x="6184900" y="2346325"/>
            <a:ext cx="2012950" cy="10064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>
                <a:latin typeface="Arial" charset="0"/>
                <a:ea typeface="ＭＳ Ｐゴシック" pitchFamily="-32" charset="-128"/>
                <a:cs typeface="+mn-cs"/>
              </a:rPr>
              <a:t>Brand arrangements</a:t>
            </a:r>
          </a:p>
        </p:txBody>
      </p:sp>
      <p:sp>
        <p:nvSpPr>
          <p:cNvPr id="12" name="Abgerundetes Rechteck 8"/>
          <p:cNvSpPr/>
          <p:nvPr/>
        </p:nvSpPr>
        <p:spPr bwMode="auto">
          <a:xfrm>
            <a:off x="534988" y="4121150"/>
            <a:ext cx="2149475" cy="984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>
                <a:latin typeface="Arial" charset="0"/>
                <a:ea typeface="ＭＳ Ｐゴシック" pitchFamily="-32" charset="-128"/>
                <a:cs typeface="+mn-cs"/>
              </a:rPr>
              <a:t>Data protection and data privacy</a:t>
            </a:r>
          </a:p>
        </p:txBody>
      </p:sp>
      <p:sp>
        <p:nvSpPr>
          <p:cNvPr id="13" name="Abgerundetes Rechteck 8"/>
          <p:cNvSpPr/>
          <p:nvPr/>
        </p:nvSpPr>
        <p:spPr bwMode="auto">
          <a:xfrm>
            <a:off x="3416300" y="4121150"/>
            <a:ext cx="1887538" cy="925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>
                <a:latin typeface="Arial" charset="0"/>
                <a:ea typeface="ＭＳ Ｐゴシック" pitchFamily="-32" charset="-128"/>
                <a:cs typeface="+mn-cs"/>
              </a:rPr>
              <a:t>Abusive marketing practices</a:t>
            </a:r>
          </a:p>
        </p:txBody>
      </p:sp>
      <p:sp>
        <p:nvSpPr>
          <p:cNvPr id="14" name="Abgerundetes Rechteck 8"/>
          <p:cNvSpPr/>
          <p:nvPr/>
        </p:nvSpPr>
        <p:spPr bwMode="auto">
          <a:xfrm>
            <a:off x="5770563" y="4121150"/>
            <a:ext cx="2851150" cy="9667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>
                <a:latin typeface="Arial" charset="0"/>
                <a:ea typeface="ＭＳ Ｐゴシック" pitchFamily="-32" charset="-128"/>
                <a:cs typeface="+mn-cs"/>
              </a:rPr>
              <a:t>Operational risk, specifically outsourcing and partnership risk</a:t>
            </a: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674688" y="5322888"/>
            <a:ext cx="2200275" cy="8318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ZA" altLang="en-US" sz="1200" b="0">
                <a:solidFill>
                  <a:schemeClr val="tx1"/>
                </a:solidFill>
                <a:latin typeface="Arial" pitchFamily="34" charset="0"/>
              </a:rPr>
              <a:t>Increased interconnectedness; Information symmetry; Unauthorised use of data</a:t>
            </a:r>
          </a:p>
        </p:txBody>
      </p: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3260725" y="5334000"/>
            <a:ext cx="2200275" cy="101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ZA" altLang="en-US" sz="1200" b="0">
                <a:solidFill>
                  <a:schemeClr val="tx1"/>
                </a:solidFill>
                <a:latin typeface="Arial" pitchFamily="34" charset="0"/>
              </a:rPr>
              <a:t>Negative option marketing; Lack of identification of insurer;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ZA" altLang="en-US" sz="1200" b="0">
                <a:solidFill>
                  <a:schemeClr val="tx1"/>
                </a:solidFill>
                <a:latin typeface="Arial" pitchFamily="34" charset="0"/>
              </a:rPr>
              <a:t>Lack of information relating to pivotal contract terms </a:t>
            </a:r>
          </a:p>
        </p:txBody>
      </p: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5770563" y="5230813"/>
            <a:ext cx="2851150" cy="12001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ZA" altLang="en-US" sz="1200" b="0">
                <a:solidFill>
                  <a:schemeClr val="tx1"/>
                </a:solidFill>
                <a:latin typeface="Arial" pitchFamily="34" charset="0"/>
              </a:rPr>
              <a:t>Lack of oversight and data;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ZA" altLang="en-US" sz="1200" b="0">
                <a:solidFill>
                  <a:schemeClr val="tx1"/>
                </a:solidFill>
                <a:latin typeface="Arial" pitchFamily="34" charset="0"/>
              </a:rPr>
              <a:t>Insurer at risk and results in inappropriate consumer protection throughout the life cycle of the product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ZA" altLang="en-US" sz="1200" b="0">
                <a:solidFill>
                  <a:schemeClr val="tx1"/>
                </a:solidFill>
                <a:latin typeface="Arial" pitchFamily="34" charset="0"/>
              </a:rPr>
              <a:t>Prevalent in cell captive and binder agreement structures</a:t>
            </a:r>
          </a:p>
        </p:txBody>
      </p:sp>
      <p:cxnSp>
        <p:nvCxnSpPr>
          <p:cNvPr id="15374" name="Straight Connector 19"/>
          <p:cNvCxnSpPr>
            <a:cxnSpLocks noChangeShapeType="1"/>
          </p:cNvCxnSpPr>
          <p:nvPr/>
        </p:nvCxnSpPr>
        <p:spPr bwMode="auto">
          <a:xfrm>
            <a:off x="1620838" y="5116513"/>
            <a:ext cx="0" cy="2063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Connector 24"/>
          <p:cNvCxnSpPr>
            <a:cxnSpLocks noChangeShapeType="1"/>
          </p:cNvCxnSpPr>
          <p:nvPr/>
        </p:nvCxnSpPr>
        <p:spPr bwMode="auto">
          <a:xfrm>
            <a:off x="4324350" y="5087938"/>
            <a:ext cx="0" cy="2063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Connector 25"/>
          <p:cNvCxnSpPr>
            <a:cxnSpLocks noChangeShapeType="1"/>
            <a:endCxn id="15373" idx="0"/>
          </p:cNvCxnSpPr>
          <p:nvPr/>
        </p:nvCxnSpPr>
        <p:spPr bwMode="auto">
          <a:xfrm>
            <a:off x="7191375" y="5087938"/>
            <a:ext cx="4763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38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Privacy </a:t>
            </a:r>
            <a:r>
              <a:rPr lang="de-DE" sz="2400" dirty="0" err="1" smtClean="0">
                <a:solidFill>
                  <a:srgbClr val="C00000"/>
                </a:solidFill>
                <a:latin typeface="Calibri" pitchFamily="34" charset="0"/>
              </a:rPr>
              <a:t>Challenges</a:t>
            </a:r>
            <a:r>
              <a:rPr lang="de-DE" sz="2400" dirty="0" smtClean="0">
                <a:solidFill>
                  <a:srgbClr val="C00000"/>
                </a:solidFill>
                <a:latin typeface="Calibri" pitchFamily="34" charset="0"/>
              </a:rPr>
              <a:t> in Mobile Insurance</a:t>
            </a:r>
            <a:endParaRPr lang="de-DE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/>
              <a:t>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Introduction to Mobile Insurance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Data Protection Challenges in Mobile Insurance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Considerations for Supervision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Conclusion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07D1FB5-E760-415C-BA66-C54A2362F313}" type="slidenum">
              <a:rPr lang="de-DE" altLang="en-US" sz="900" b="0" smtClean="0">
                <a:solidFill>
                  <a:schemeClr val="bg1"/>
                </a:solidFill>
                <a:latin typeface="Arial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en-US" sz="9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Ellipse 2"/>
          <p:cNvSpPr/>
          <p:nvPr/>
        </p:nvSpPr>
        <p:spPr bwMode="auto">
          <a:xfrm>
            <a:off x="3300413" y="1584325"/>
            <a:ext cx="2228850" cy="12731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600" b="1" dirty="0">
                <a:latin typeface="Arial" charset="0"/>
                <a:ea typeface="ＭＳ Ｐゴシック" pitchFamily="-32" charset="-128"/>
                <a:cs typeface="+mn-cs"/>
              </a:rPr>
              <a:t>The Constitution of South Africa</a:t>
            </a:r>
          </a:p>
        </p:txBody>
      </p:sp>
      <p:sp>
        <p:nvSpPr>
          <p:cNvPr id="8" name="Abgerundetes Rechteck 8"/>
          <p:cNvSpPr/>
          <p:nvPr/>
        </p:nvSpPr>
        <p:spPr bwMode="auto">
          <a:xfrm>
            <a:off x="325438" y="4321175"/>
            <a:ext cx="1176337" cy="117633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Protection of Personal Information Act (POPI</a:t>
            </a:r>
            <a:r>
              <a:rPr lang="de-DE" sz="1400" b="1" dirty="0">
                <a:latin typeface="Arial" charset="0"/>
                <a:ea typeface="ＭＳ Ｐゴシック" pitchFamily="-32" charset="-128"/>
                <a:cs typeface="+mn-cs"/>
              </a:rPr>
              <a:t>)</a:t>
            </a:r>
          </a:p>
        </p:txBody>
      </p:sp>
      <p:cxnSp>
        <p:nvCxnSpPr>
          <p:cNvPr id="16389" name="Straight Connector 9"/>
          <p:cNvCxnSpPr>
            <a:cxnSpLocks noChangeShapeType="1"/>
          </p:cNvCxnSpPr>
          <p:nvPr/>
        </p:nvCxnSpPr>
        <p:spPr bwMode="auto">
          <a:xfrm flipH="1">
            <a:off x="4414838" y="2857500"/>
            <a:ext cx="0" cy="365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Straight Connector 11"/>
          <p:cNvCxnSpPr>
            <a:cxnSpLocks noChangeShapeType="1"/>
            <a:stCxn id="21" idx="3"/>
          </p:cNvCxnSpPr>
          <p:nvPr/>
        </p:nvCxnSpPr>
        <p:spPr bwMode="auto">
          <a:xfrm flipV="1">
            <a:off x="2312988" y="3222625"/>
            <a:ext cx="4025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Abgerundetes Rechteck 8"/>
          <p:cNvSpPr>
            <a:spLocks noChangeArrowheads="1"/>
          </p:cNvSpPr>
          <p:nvPr/>
        </p:nvSpPr>
        <p:spPr bwMode="auto">
          <a:xfrm>
            <a:off x="6338888" y="2554288"/>
            <a:ext cx="1284287" cy="1335087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chemeClr val="tx1"/>
                </a:solidFill>
                <a:latin typeface="Arial" pitchFamily="34" charset="0"/>
              </a:rPr>
              <a:t>Financial Services Laws</a:t>
            </a:r>
          </a:p>
        </p:txBody>
      </p:sp>
      <p:sp>
        <p:nvSpPr>
          <p:cNvPr id="21" name="Abgerundetes Rechteck 8"/>
          <p:cNvSpPr/>
          <p:nvPr/>
        </p:nvSpPr>
        <p:spPr bwMode="auto">
          <a:xfrm>
            <a:off x="1028700" y="2554288"/>
            <a:ext cx="1284288" cy="133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400" b="1" dirty="0">
                <a:latin typeface="Arial" charset="0"/>
                <a:ea typeface="ＭＳ Ｐゴシック" pitchFamily="-32" charset="-128"/>
                <a:cs typeface="+mn-cs"/>
              </a:rPr>
              <a:t>Laws of general application</a:t>
            </a:r>
          </a:p>
        </p:txBody>
      </p:sp>
      <p:sp>
        <p:nvSpPr>
          <p:cNvPr id="25" name="Abgerundetes Rechteck 8"/>
          <p:cNvSpPr/>
          <p:nvPr/>
        </p:nvSpPr>
        <p:spPr bwMode="auto">
          <a:xfrm>
            <a:off x="1671638" y="4321175"/>
            <a:ext cx="1158875" cy="117633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Consumer Protection Act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cxnSp>
        <p:nvCxnSpPr>
          <p:cNvPr id="16394" name="Straight Connector 33"/>
          <p:cNvCxnSpPr>
            <a:cxnSpLocks noChangeShapeType="1"/>
          </p:cNvCxnSpPr>
          <p:nvPr/>
        </p:nvCxnSpPr>
        <p:spPr bwMode="auto">
          <a:xfrm flipH="1">
            <a:off x="1028700" y="3889375"/>
            <a:ext cx="48260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Straight Connector 35"/>
          <p:cNvCxnSpPr>
            <a:cxnSpLocks noChangeShapeType="1"/>
            <a:endCxn id="25" idx="0"/>
          </p:cNvCxnSpPr>
          <p:nvPr/>
        </p:nvCxnSpPr>
        <p:spPr bwMode="auto">
          <a:xfrm>
            <a:off x="1841500" y="3889375"/>
            <a:ext cx="409575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bgerundetes Rechteck 8"/>
          <p:cNvSpPr/>
          <p:nvPr/>
        </p:nvSpPr>
        <p:spPr bwMode="auto">
          <a:xfrm>
            <a:off x="4325938" y="4251325"/>
            <a:ext cx="1293812" cy="112553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Long-term Insurance Act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38" name="Abgerundetes Rechteck 8"/>
          <p:cNvSpPr/>
          <p:nvPr/>
        </p:nvSpPr>
        <p:spPr bwMode="auto">
          <a:xfrm>
            <a:off x="5802313" y="4273550"/>
            <a:ext cx="1281112" cy="112553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Short-term Insurance Act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39" name="Abgerundetes Rechteck 8"/>
          <p:cNvSpPr/>
          <p:nvPr/>
        </p:nvSpPr>
        <p:spPr bwMode="auto">
          <a:xfrm>
            <a:off x="7354888" y="4284663"/>
            <a:ext cx="1255712" cy="1125537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Insurance Bill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50" name="Abgerundetes Rechteck 8"/>
          <p:cNvSpPr/>
          <p:nvPr/>
        </p:nvSpPr>
        <p:spPr bwMode="auto">
          <a:xfrm>
            <a:off x="3300413" y="5694363"/>
            <a:ext cx="2408237" cy="56356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Policyholder Protection Rules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51" name="Abgerundetes Rechteck 8"/>
          <p:cNvSpPr/>
          <p:nvPr/>
        </p:nvSpPr>
        <p:spPr bwMode="auto">
          <a:xfrm>
            <a:off x="6151563" y="5694363"/>
            <a:ext cx="2408237" cy="56356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Regulations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cxnSp>
        <p:nvCxnSpPr>
          <p:cNvPr id="16401" name="Straight Connector 52"/>
          <p:cNvCxnSpPr>
            <a:cxnSpLocks noChangeShapeType="1"/>
          </p:cNvCxnSpPr>
          <p:nvPr/>
        </p:nvCxnSpPr>
        <p:spPr bwMode="auto">
          <a:xfrm>
            <a:off x="4972050" y="5497513"/>
            <a:ext cx="1733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Straight Connector 54"/>
          <p:cNvCxnSpPr>
            <a:cxnSpLocks noChangeShapeType="1"/>
          </p:cNvCxnSpPr>
          <p:nvPr/>
        </p:nvCxnSpPr>
        <p:spPr bwMode="auto">
          <a:xfrm>
            <a:off x="4972050" y="5497513"/>
            <a:ext cx="0" cy="19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Straight Connector 56"/>
          <p:cNvCxnSpPr>
            <a:cxnSpLocks noChangeShapeType="1"/>
          </p:cNvCxnSpPr>
          <p:nvPr/>
        </p:nvCxnSpPr>
        <p:spPr bwMode="auto">
          <a:xfrm>
            <a:off x="6705600" y="5497513"/>
            <a:ext cx="0" cy="19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Straight Connector 58"/>
          <p:cNvCxnSpPr>
            <a:cxnSpLocks noChangeShapeType="1"/>
          </p:cNvCxnSpPr>
          <p:nvPr/>
        </p:nvCxnSpPr>
        <p:spPr bwMode="auto">
          <a:xfrm>
            <a:off x="5257800" y="5376863"/>
            <a:ext cx="0" cy="1206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Straight Connector 62"/>
          <p:cNvCxnSpPr>
            <a:cxnSpLocks noChangeShapeType="1"/>
          </p:cNvCxnSpPr>
          <p:nvPr/>
        </p:nvCxnSpPr>
        <p:spPr bwMode="auto">
          <a:xfrm>
            <a:off x="6151563" y="5399088"/>
            <a:ext cx="0" cy="98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6" name="Title 1"/>
          <p:cNvSpPr>
            <a:spLocks noGrp="1"/>
          </p:cNvSpPr>
          <p:nvPr>
            <p:ph type="title"/>
          </p:nvPr>
        </p:nvSpPr>
        <p:spPr>
          <a:xfrm>
            <a:off x="6338888" y="957263"/>
            <a:ext cx="2674937" cy="501650"/>
          </a:xfrm>
        </p:spPr>
        <p:txBody>
          <a:bodyPr/>
          <a:lstStyle/>
          <a:p>
            <a:r>
              <a:rPr lang="en-ZA" altLang="en-US" sz="1800" b="1" smtClean="0"/>
              <a:t>Regulatory framework</a:t>
            </a:r>
          </a:p>
        </p:txBody>
      </p:sp>
    </p:spTree>
    <p:extLst>
      <p:ext uri="{BB962C8B-B14F-4D97-AF65-F5344CB8AC3E}">
        <p14:creationId xmlns:p14="http://schemas.microsoft.com/office/powerpoint/2010/main" val="30440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4C8CBD8-0623-4E32-9B46-4A1C521E7DAC}" type="slidenum">
              <a:rPr lang="de-DE" altLang="en-US" sz="900" b="0" smtClean="0">
                <a:solidFill>
                  <a:schemeClr val="bg1"/>
                </a:solidFill>
                <a:latin typeface="Arial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en-US" sz="9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6920" y="963391"/>
            <a:ext cx="291709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ZA" sz="1800" b="1" kern="0" dirty="0" smtClean="0"/>
              <a:t>Risk mitigating actions</a:t>
            </a:r>
            <a:endParaRPr lang="en-ZA" sz="1800" b="1" kern="0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36563" y="1643063"/>
            <a:ext cx="7924800" cy="479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ZA" altLang="en-US" sz="1800" smtClean="0"/>
              <a:t>1. Proposed amendments to legislation</a:t>
            </a:r>
          </a:p>
        </p:txBody>
      </p:sp>
      <p:sp>
        <p:nvSpPr>
          <p:cNvPr id="10" name="Abgerundetes Rechteck 8"/>
          <p:cNvSpPr/>
          <p:nvPr/>
        </p:nvSpPr>
        <p:spPr bwMode="auto">
          <a:xfrm>
            <a:off x="339725" y="2849563"/>
            <a:ext cx="2640013" cy="56356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General principles regarding fair treatment of policyholders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7414" name="Abgerundetes Rechteck 8"/>
          <p:cNvSpPr>
            <a:spLocks noChangeArrowheads="1"/>
          </p:cNvSpPr>
          <p:nvPr/>
        </p:nvSpPr>
        <p:spPr bwMode="auto">
          <a:xfrm>
            <a:off x="2049463" y="1998663"/>
            <a:ext cx="1771650" cy="79851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chemeClr val="tx1"/>
                </a:solidFill>
                <a:latin typeface="Arial" pitchFamily="34" charset="0"/>
              </a:rPr>
              <a:t>Policyholder Protection Rules</a:t>
            </a:r>
          </a:p>
        </p:txBody>
      </p:sp>
      <p:sp>
        <p:nvSpPr>
          <p:cNvPr id="12" name="Abgerundetes Rechteck 8"/>
          <p:cNvSpPr/>
          <p:nvPr/>
        </p:nvSpPr>
        <p:spPr bwMode="auto">
          <a:xfrm>
            <a:off x="3151188" y="2849563"/>
            <a:ext cx="1639887" cy="56356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Product design and monitoring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3" name="Abgerundetes Rechteck 8"/>
          <p:cNvSpPr/>
          <p:nvPr/>
        </p:nvSpPr>
        <p:spPr bwMode="auto">
          <a:xfrm>
            <a:off x="339725" y="3514725"/>
            <a:ext cx="1660525" cy="5635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Negative option marketing</a:t>
            </a:r>
          </a:p>
        </p:txBody>
      </p:sp>
      <p:sp>
        <p:nvSpPr>
          <p:cNvPr id="14" name="Abgerundetes Rechteck 8"/>
          <p:cNvSpPr/>
          <p:nvPr/>
        </p:nvSpPr>
        <p:spPr bwMode="auto">
          <a:xfrm>
            <a:off x="7729538" y="3514725"/>
            <a:ext cx="1284287" cy="5635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Consent to insure a life</a:t>
            </a:r>
          </a:p>
        </p:txBody>
      </p:sp>
      <p:sp>
        <p:nvSpPr>
          <p:cNvPr id="15" name="Abgerundetes Rechteck 8"/>
          <p:cNvSpPr/>
          <p:nvPr/>
        </p:nvSpPr>
        <p:spPr bwMode="auto">
          <a:xfrm>
            <a:off x="5114925" y="2857500"/>
            <a:ext cx="1227138" cy="561975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Disclosure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7" name="Abgerundetes Rechteck 8"/>
          <p:cNvSpPr/>
          <p:nvPr/>
        </p:nvSpPr>
        <p:spPr bwMode="auto">
          <a:xfrm>
            <a:off x="6634163" y="2857500"/>
            <a:ext cx="1612900" cy="561975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Advertising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8" name="Abgerundetes Rechteck 8"/>
          <p:cNvSpPr/>
          <p:nvPr/>
        </p:nvSpPr>
        <p:spPr bwMode="auto">
          <a:xfrm>
            <a:off x="4311650" y="3514725"/>
            <a:ext cx="1606550" cy="5635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Complaints management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9" name="Abgerundetes Rechteck 8"/>
          <p:cNvSpPr/>
          <p:nvPr/>
        </p:nvSpPr>
        <p:spPr bwMode="auto">
          <a:xfrm>
            <a:off x="2109788" y="3514725"/>
            <a:ext cx="2084387" cy="5635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Negative option selection of policy terms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17422" name="Abgerundetes Rechteck 8"/>
          <p:cNvSpPr>
            <a:spLocks noChangeArrowheads="1"/>
          </p:cNvSpPr>
          <p:nvPr/>
        </p:nvSpPr>
        <p:spPr bwMode="auto">
          <a:xfrm>
            <a:off x="4862513" y="1998663"/>
            <a:ext cx="1771650" cy="79851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Akz Reg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kz Reg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400">
                <a:solidFill>
                  <a:schemeClr val="tx1"/>
                </a:solidFill>
                <a:latin typeface="Arial" pitchFamily="34" charset="0"/>
              </a:rPr>
              <a:t>Regulations</a:t>
            </a:r>
          </a:p>
        </p:txBody>
      </p:sp>
      <p:sp>
        <p:nvSpPr>
          <p:cNvPr id="22" name="Abgerundetes Rechteck 8"/>
          <p:cNvSpPr/>
          <p:nvPr/>
        </p:nvSpPr>
        <p:spPr bwMode="auto">
          <a:xfrm>
            <a:off x="6067425" y="3514725"/>
            <a:ext cx="1606550" cy="5635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Complaints management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87363" y="5027613"/>
            <a:ext cx="79248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F231E"/>
              </a:buClr>
              <a:buChar char="•"/>
              <a:defRPr sz="2400" b="1">
                <a:solidFill>
                  <a:srgbClr val="777978"/>
                </a:solidFill>
                <a:latin typeface="+mn-lt"/>
                <a:ea typeface="+mn-ea"/>
                <a:cs typeface="+mn-cs"/>
              </a:defRPr>
            </a:lvl1pPr>
            <a:lvl2pPr marL="381000" indent="-1905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0231E"/>
              </a:buClr>
              <a:buFont typeface="Times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101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54100" indent="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6413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64135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ZA" altLang="en-US" sz="1800" kern="0" dirty="0" smtClean="0"/>
              <a:t>2. Targeted supervisory approach</a:t>
            </a:r>
          </a:p>
          <a:p>
            <a:pPr marL="0" indent="0">
              <a:buFontTx/>
              <a:buNone/>
              <a:defRPr/>
            </a:pPr>
            <a:endParaRPr lang="en-ZA" altLang="en-US" sz="1800" b="0" kern="0" dirty="0"/>
          </a:p>
          <a:p>
            <a:pPr>
              <a:defRPr/>
            </a:pPr>
            <a:r>
              <a:rPr lang="en-ZA" altLang="en-US" sz="1800" b="0" dirty="0" smtClean="0"/>
              <a:t>Targeting of mobile insurance through a focussed / theme based supervisory approach</a:t>
            </a:r>
          </a:p>
          <a:p>
            <a:pPr marL="0" indent="0">
              <a:buFontTx/>
              <a:buNone/>
              <a:defRPr/>
            </a:pPr>
            <a:endParaRPr lang="en-ZA" altLang="en-US" sz="1800" b="0" kern="0" dirty="0" smtClean="0"/>
          </a:p>
        </p:txBody>
      </p:sp>
      <p:sp>
        <p:nvSpPr>
          <p:cNvPr id="24" name="Abgerundetes Rechteck 8"/>
          <p:cNvSpPr/>
          <p:nvPr/>
        </p:nvSpPr>
        <p:spPr bwMode="auto">
          <a:xfrm>
            <a:off x="2000250" y="4206875"/>
            <a:ext cx="2084388" cy="56356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Data management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25" name="Abgerundetes Rechteck 8"/>
          <p:cNvSpPr/>
          <p:nvPr/>
        </p:nvSpPr>
        <p:spPr bwMode="auto">
          <a:xfrm>
            <a:off x="4902200" y="4216400"/>
            <a:ext cx="2085975" cy="56197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1200" b="1" dirty="0">
                <a:latin typeface="Arial" charset="0"/>
                <a:ea typeface="ＭＳ Ｐゴシック" pitchFamily="-32" charset="-128"/>
                <a:cs typeface="+mn-cs"/>
              </a:rPr>
              <a:t>Outsourcing</a:t>
            </a:r>
            <a:endParaRPr lang="de-DE" sz="1400" b="1" dirty="0">
              <a:latin typeface="Arial" charset="0"/>
              <a:ea typeface="ＭＳ Ｐゴシック" pitchFamily="-3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7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Mobile </a:t>
            </a:r>
            <a:r>
              <a:rPr lang="de-DE" dirty="0"/>
              <a:t>Insurance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2783758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Traditional Insurance Model</a:t>
            </a:r>
          </a:p>
        </p:txBody>
      </p:sp>
      <p:sp>
        <p:nvSpPr>
          <p:cNvPr id="6" name="Rechteck 5"/>
          <p:cNvSpPr/>
          <p:nvPr/>
        </p:nvSpPr>
        <p:spPr>
          <a:xfrm>
            <a:off x="474625" y="4609511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Mobile Insurance Model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5884163" y="3531148"/>
            <a:ext cx="1947672" cy="594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Insurance company</a:t>
            </a:r>
          </a:p>
        </p:txBody>
      </p:sp>
      <p:cxnSp>
        <p:nvCxnSpPr>
          <p:cNvPr id="8" name="Gerade Verbindung mit Pfeil 7"/>
          <p:cNvCxnSpPr>
            <a:endCxn id="3" idx="2"/>
          </p:cNvCxnSpPr>
          <p:nvPr/>
        </p:nvCxnSpPr>
        <p:spPr bwMode="auto">
          <a:xfrm>
            <a:off x="3602736" y="3814142"/>
            <a:ext cx="2281427" cy="14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9" name="Abgerundetes Rechteck 8"/>
          <p:cNvSpPr/>
          <p:nvPr/>
        </p:nvSpPr>
        <p:spPr bwMode="auto">
          <a:xfrm>
            <a:off x="2596896" y="3539823"/>
            <a:ext cx="1005840" cy="53082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Client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4155947" y="3547962"/>
            <a:ext cx="1225296" cy="54654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Agent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or</a:t>
            </a: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 </a:t>
            </a:r>
            <a:r>
              <a:rPr kumimoji="0" lang="de-DE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broker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853683" y="5481690"/>
            <a:ext cx="1947672" cy="5943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Insurance company</a:t>
            </a:r>
          </a:p>
        </p:txBody>
      </p:sp>
      <p:cxnSp>
        <p:nvCxnSpPr>
          <p:cNvPr id="12" name="Gerade Verbindung mit Pfeil 11"/>
          <p:cNvCxnSpPr>
            <a:endCxn id="11" idx="2"/>
          </p:cNvCxnSpPr>
          <p:nvPr/>
        </p:nvCxnSpPr>
        <p:spPr bwMode="auto">
          <a:xfrm>
            <a:off x="3572256" y="5764684"/>
            <a:ext cx="2281427" cy="14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3" name="Abgerundetes Rechteck 12"/>
          <p:cNvSpPr/>
          <p:nvPr/>
        </p:nvSpPr>
        <p:spPr bwMode="auto">
          <a:xfrm>
            <a:off x="2566416" y="5490365"/>
            <a:ext cx="1005840" cy="53082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Client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4202428" y="4974326"/>
            <a:ext cx="1206579" cy="1091706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latin typeface="Calibri" panose="020F0502020204030204" pitchFamily="34" charset="0"/>
                <a:ea typeface="ＭＳ Ｐゴシック" pitchFamily="-32" charset="-128"/>
              </a:rPr>
              <a:t>Mobile </a:t>
            </a:r>
            <a:r>
              <a:rPr lang="de-DE" sz="1400" dirty="0" err="1" smtClean="0">
                <a:latin typeface="Calibri" panose="020F0502020204030204" pitchFamily="34" charset="0"/>
                <a:ea typeface="ＭＳ Ｐゴシック" pitchFamily="-32" charset="-128"/>
              </a:rPr>
              <a:t>Network</a:t>
            </a:r>
            <a:r>
              <a:rPr lang="de-DE" sz="1400" dirty="0" smtClean="0">
                <a:latin typeface="Calibri" panose="020F0502020204030204" pitchFamily="34" charset="0"/>
                <a:ea typeface="ＭＳ Ｐゴシック" pitchFamily="-32" charset="-128"/>
              </a:rPr>
              <a:t> Op.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itchFamily="-32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105656" y="5379631"/>
            <a:ext cx="292608" cy="1165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2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T</a:t>
            </a:r>
            <a:r>
              <a:rPr kumimoji="0" lang="de-DE" sz="14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-32" charset="-128"/>
              </a:rPr>
              <a:t>SP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474625" y="1651428"/>
            <a:ext cx="8292660" cy="677914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“A microinsurance product that relies on </a:t>
            </a:r>
            <a:r>
              <a:rPr lang="en-US" sz="2000" dirty="0" smtClean="0">
                <a:solidFill>
                  <a:srgbClr val="A0231E"/>
                </a:solidFill>
                <a:latin typeface="Calibri" panose="020F0502020204030204" pitchFamily="34" charset="0"/>
              </a:rPr>
              <a:t>mobile phone system and infrastructure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to </a:t>
            </a:r>
            <a:r>
              <a:rPr lang="en-US" sz="2000" dirty="0" smtClean="0">
                <a:solidFill>
                  <a:srgbClr val="A0231E"/>
                </a:solidFill>
                <a:latin typeface="Calibri" panose="020F0502020204030204" pitchFamily="34" charset="0"/>
              </a:rPr>
              <a:t>support functions of the insurance process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.” </a:t>
            </a:r>
            <a:endParaRPr lang="de-DE" sz="20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spcBef>
                <a:spcPct val="0"/>
              </a:spcBef>
              <a:buClrTx/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60538A6-001F-4BA8-BA4D-2C36A9E4E82C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500" y="64770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Source: The Landscape of </a:t>
            </a:r>
            <a:r>
              <a:rPr lang="en-US" sz="1000" dirty="0" err="1">
                <a:latin typeface="Calibri" panose="020F0502020204030204" pitchFamily="34" charset="0"/>
              </a:rPr>
              <a:t>Microinsurance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</a:rPr>
              <a:t>Africa 2015; </a:t>
            </a:r>
            <a:r>
              <a:rPr lang="en-US" sz="1000" dirty="0" err="1">
                <a:latin typeface="Calibri" panose="020F0502020204030204" pitchFamily="34" charset="0"/>
              </a:rPr>
              <a:t>Microinsurance</a:t>
            </a:r>
            <a:r>
              <a:rPr lang="en-US" sz="1000" dirty="0">
                <a:latin typeface="Calibri" panose="020F0502020204030204" pitchFamily="34" charset="0"/>
              </a:rPr>
              <a:t> Network, </a:t>
            </a:r>
            <a:r>
              <a:rPr lang="en-US" sz="1000" dirty="0" err="1" smtClean="0">
                <a:latin typeface="Calibri" panose="020F0502020204030204" pitchFamily="34" charset="0"/>
              </a:rPr>
              <a:t>Munichre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</a:rPr>
              <a:t>Foundation, </a:t>
            </a:r>
            <a:r>
              <a:rPr lang="en-US" sz="1000" dirty="0" err="1">
                <a:latin typeface="Calibri" panose="020F0502020204030204" pitchFamily="34" charset="0"/>
              </a:rPr>
              <a:t>Microinsurance</a:t>
            </a:r>
            <a:r>
              <a:rPr lang="en-US" sz="1000" dirty="0">
                <a:latin typeface="Calibri" panose="020F0502020204030204" pitchFamily="34" charset="0"/>
              </a:rPr>
              <a:t> Centre (</a:t>
            </a:r>
            <a:r>
              <a:rPr lang="en-US" sz="1000" dirty="0" smtClean="0">
                <a:latin typeface="Calibri" panose="020F0502020204030204" pitchFamily="34" charset="0"/>
              </a:rPr>
              <a:t>2016)</a:t>
            </a:r>
            <a:endParaRPr lang="de-DE" sz="1000" dirty="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Mobile </a:t>
            </a:r>
            <a:r>
              <a:rPr lang="de-DE" dirty="0"/>
              <a:t>Insurance</a:t>
            </a:r>
          </a:p>
        </p:txBody>
      </p:sp>
      <p:sp>
        <p:nvSpPr>
          <p:cNvPr id="11" name="Rechteck 2"/>
          <p:cNvSpPr/>
          <p:nvPr/>
        </p:nvSpPr>
        <p:spPr bwMode="auto">
          <a:xfrm>
            <a:off x="2682834" y="5714999"/>
            <a:ext cx="6477000" cy="362607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i="1" dirty="0">
                <a:solidFill>
                  <a:srgbClr val="A0231E"/>
                </a:solidFill>
              </a:rPr>
              <a:t>All steps of the insurance value chain can be paperless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79" y="1551295"/>
            <a:ext cx="4941279" cy="41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fld id="{760538A6-001F-4BA8-BA4D-2C36A9E4E82C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6488668"/>
            <a:ext cx="7696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Source: </a:t>
            </a:r>
            <a:r>
              <a:rPr lang="en-US" sz="1000" dirty="0" smtClean="0"/>
              <a:t>2015 Mobile </a:t>
            </a:r>
            <a:r>
              <a:rPr lang="en-US" sz="1000" dirty="0"/>
              <a:t>Insurance, Savings &amp; Credit </a:t>
            </a:r>
            <a:r>
              <a:rPr lang="en-US" sz="1000" dirty="0" smtClean="0"/>
              <a:t>Report. GSMA, 2015.</a:t>
            </a:r>
            <a:endParaRPr lang="de-DE" sz="1000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57673011"/>
              </p:ext>
            </p:extLst>
          </p:nvPr>
        </p:nvGraphicFramePr>
        <p:xfrm>
          <a:off x="820662" y="1671600"/>
          <a:ext cx="3200400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6"/>
          <p:cNvSpPr txBox="1"/>
          <p:nvPr/>
        </p:nvSpPr>
        <p:spPr>
          <a:xfrm>
            <a:off x="1230828" y="4710330"/>
            <a:ext cx="244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Year</a:t>
            </a:r>
            <a:endParaRPr lang="de-DE" sz="1400" b="1" dirty="0">
              <a:latin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669185" y="2536800"/>
            <a:ext cx="1875877" cy="81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672907" y="3657600"/>
            <a:ext cx="17959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669185" y="3886200"/>
            <a:ext cx="1875877" cy="978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9" name="Oval 18"/>
          <p:cNvSpPr/>
          <p:nvPr/>
        </p:nvSpPr>
        <p:spPr>
          <a:xfrm>
            <a:off x="5257800" y="2128800"/>
            <a:ext cx="3294138" cy="816000"/>
          </a:xfrm>
          <a:prstGeom prst="ellipse">
            <a:avLst/>
          </a:prstGeom>
          <a:solidFill>
            <a:srgbClr val="F5F1BD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31 million active policies</a:t>
            </a:r>
            <a:endParaRPr lang="de-DE" sz="1400" b="1" dirty="0">
              <a:latin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9138" y="3048000"/>
            <a:ext cx="3292800" cy="1168400"/>
          </a:xfrm>
          <a:prstGeom prst="ellipse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33 emerging </a:t>
            </a:r>
            <a:r>
              <a:rPr lang="en-US" sz="1400" b="1" dirty="0" smtClean="0">
                <a:latin typeface="Calibri" panose="020F0502020204030204" pitchFamily="34" charset="0"/>
              </a:rPr>
              <a:t>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Sub-Saharan </a:t>
            </a:r>
            <a:r>
              <a:rPr lang="en-US" sz="1200" dirty="0">
                <a:latin typeface="Calibri" panose="020F0502020204030204" pitchFamily="34" charset="0"/>
              </a:rPr>
              <a:t>Africa (58</a:t>
            </a:r>
            <a:r>
              <a:rPr lang="en-US" sz="1200" dirty="0" smtClean="0">
                <a:latin typeface="Calibri" panose="020F0502020204030204" pitchFamily="34" charset="0"/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South </a:t>
            </a:r>
            <a:r>
              <a:rPr lang="en-US" sz="1200" dirty="0">
                <a:latin typeface="Calibri" panose="020F0502020204030204" pitchFamily="34" charset="0"/>
              </a:rPr>
              <a:t>Asia (19</a:t>
            </a:r>
            <a:r>
              <a:rPr lang="en-US" sz="1200" dirty="0" smtClean="0">
                <a:latin typeface="Calibri" panose="020F0502020204030204" pitchFamily="34" charset="0"/>
              </a:rPr>
              <a:t>%)</a:t>
            </a:r>
            <a:endParaRPr lang="en-US" sz="12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East </a:t>
            </a:r>
            <a:r>
              <a:rPr lang="en-US" sz="1200" dirty="0">
                <a:latin typeface="Calibri" panose="020F0502020204030204" pitchFamily="34" charset="0"/>
              </a:rPr>
              <a:t>Asia &amp; Pacific (18%).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17800" y="4343400"/>
            <a:ext cx="3292800" cy="925966"/>
          </a:xfrm>
          <a:prstGeom prst="ellipse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2/3 of new 2015 services offer non-life products</a:t>
            </a:r>
            <a:endParaRPr lang="de-DE" sz="1400" b="1" dirty="0">
              <a:latin typeface="Calibri" panose="020F0502020204030204" pitchFamily="34" charset="0"/>
            </a:endParaRPr>
          </a:p>
        </p:txBody>
      </p:sp>
      <p:sp>
        <p:nvSpPr>
          <p:cNvPr id="22" name="Rechteck 2"/>
          <p:cNvSpPr/>
          <p:nvPr/>
        </p:nvSpPr>
        <p:spPr bwMode="auto">
          <a:xfrm>
            <a:off x="2464940" y="5562600"/>
            <a:ext cx="6691760" cy="773668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i="1" dirty="0">
                <a:solidFill>
                  <a:srgbClr val="A0231E"/>
                </a:solidFill>
                <a:latin typeface="Calibri" panose="020F0502020204030204" pitchFamily="34" charset="0"/>
              </a:rPr>
              <a:t>Growing mobile insurance 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coverage and product diversification driven by MNOs</a:t>
            </a:r>
            <a:endParaRPr lang="en-US" sz="2000" i="1" dirty="0">
              <a:solidFill>
                <a:srgbClr val="A0231E"/>
              </a:solidFill>
              <a:latin typeface="Calibri" panose="020F0502020204030204" pitchFamily="34" charset="0"/>
            </a:endParaRPr>
          </a:p>
          <a:p>
            <a:pPr lvl="0"/>
            <a:endParaRPr lang="en-US" sz="2000" i="1" dirty="0">
              <a:solidFill>
                <a:srgbClr val="A0231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feld 6"/>
          <p:cNvSpPr txBox="1"/>
          <p:nvPr/>
        </p:nvSpPr>
        <p:spPr>
          <a:xfrm>
            <a:off x="2039862" y="25146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+ 9%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Mobile </a:t>
            </a:r>
            <a:r>
              <a:rPr lang="de-DE" dirty="0"/>
              <a:t>Insurance</a:t>
            </a:r>
          </a:p>
        </p:txBody>
      </p:sp>
      <p:sp>
        <p:nvSpPr>
          <p:cNvPr id="24" name="Oval 18"/>
          <p:cNvSpPr/>
          <p:nvPr/>
        </p:nvSpPr>
        <p:spPr>
          <a:xfrm>
            <a:off x="7625539" y="1458487"/>
            <a:ext cx="1440000" cy="1296000"/>
          </a:xfrm>
          <a:prstGeom prst="ellipse">
            <a:avLst/>
          </a:prstGeom>
          <a:solidFill>
            <a:srgbClr val="FFC000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00" b="1" dirty="0" smtClean="0">
                <a:latin typeface="Calibri" panose="020F0502020204030204" pitchFamily="34" charset="0"/>
              </a:rPr>
              <a:t>Asia mid-2016: 40 </a:t>
            </a:r>
            <a:r>
              <a:rPr lang="en-US" sz="1300" b="1" dirty="0">
                <a:latin typeface="Calibri" panose="020F0502020204030204" pitchFamily="34" charset="0"/>
              </a:rPr>
              <a:t>million </a:t>
            </a:r>
            <a:r>
              <a:rPr lang="en-US" sz="1300" b="1" dirty="0" smtClean="0">
                <a:latin typeface="Calibri" panose="020F0502020204030204" pitchFamily="34" charset="0"/>
              </a:rPr>
              <a:t>lives covered*</a:t>
            </a:r>
            <a:endParaRPr lang="de-DE" sz="1300" b="1" dirty="0"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668884" y="2847945"/>
            <a:ext cx="147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Calibri" panose="020F0502020204030204" pitchFamily="34" charset="0"/>
              </a:rPr>
              <a:t>*</a:t>
            </a:r>
            <a:r>
              <a:rPr lang="de-DE" sz="1000" dirty="0" err="1" smtClean="0">
                <a:latin typeface="Calibri" panose="020F0502020204030204" pitchFamily="34" charset="0"/>
              </a:rPr>
              <a:t>through</a:t>
            </a:r>
            <a:r>
              <a:rPr lang="de-DE" sz="1000" dirty="0" smtClean="0">
                <a:latin typeface="Calibri" panose="020F0502020204030204" pitchFamily="34" charset="0"/>
              </a:rPr>
              <a:t> </a:t>
            </a:r>
            <a:r>
              <a:rPr lang="de-DE" sz="1000" dirty="0" err="1" smtClean="0">
                <a:latin typeface="Calibri" panose="020F0502020204030204" pitchFamily="34" charset="0"/>
              </a:rPr>
              <a:t>MicroEnsure</a:t>
            </a:r>
            <a:r>
              <a:rPr lang="de-DE" sz="1000" dirty="0" smtClean="0">
                <a:latin typeface="Calibri" panose="020F0502020204030204" pitchFamily="34" charset="0"/>
              </a:rPr>
              <a:t> </a:t>
            </a:r>
            <a:r>
              <a:rPr lang="de-DE" sz="1000" dirty="0" err="1" smtClean="0">
                <a:latin typeface="Calibri" panose="020F0502020204030204" pitchFamily="34" charset="0"/>
              </a:rPr>
              <a:t>and</a:t>
            </a:r>
            <a:r>
              <a:rPr lang="de-DE" sz="1000" dirty="0" smtClean="0">
                <a:latin typeface="Calibri" panose="020F0502020204030204" pitchFamily="34" charset="0"/>
              </a:rPr>
              <a:t> BIMA </a:t>
            </a:r>
            <a:r>
              <a:rPr lang="de-DE" sz="1000" dirty="0" err="1" smtClean="0">
                <a:latin typeface="Calibri" panose="020F0502020204030204" pitchFamily="34" charset="0"/>
              </a:rPr>
              <a:t>only</a:t>
            </a:r>
            <a:endParaRPr 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11947" y="6495398"/>
            <a:ext cx="258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Inclusivity Solutions</a:t>
            </a:r>
            <a:endParaRPr lang="de-DE" sz="1200" dirty="0"/>
          </a:p>
        </p:txBody>
      </p:sp>
      <p:pic>
        <p:nvPicPr>
          <p:cNvPr id="11" name="Inhaltsplatzhalt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115" y="2156902"/>
            <a:ext cx="3181351" cy="270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4151" y="2080702"/>
            <a:ext cx="5854740" cy="2491298"/>
          </a:xfrm>
        </p:spPr>
      </p:pic>
      <p:sp>
        <p:nvSpPr>
          <p:cNvPr id="3" name="Rechteck 2"/>
          <p:cNvSpPr/>
          <p:nvPr/>
        </p:nvSpPr>
        <p:spPr bwMode="auto">
          <a:xfrm>
            <a:off x="1676400" y="5186856"/>
            <a:ext cx="6952267" cy="725214"/>
          </a:xfrm>
          <a:prstGeom prst="rect">
            <a:avLst/>
          </a:prstGeom>
          <a:solidFill>
            <a:srgbClr val="F7F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i="1" dirty="0">
                <a:solidFill>
                  <a:srgbClr val="A0231E"/>
                </a:solidFill>
                <a:latin typeface="Calibri" panose="020F0502020204030204" pitchFamily="34" charset="0"/>
              </a:rPr>
              <a:t>“It takes one year to insure 1m lives via MNOs </a:t>
            </a:r>
            <a:r>
              <a:rPr lang="en-US" sz="2000" i="1" dirty="0" smtClean="0">
                <a:solidFill>
                  <a:srgbClr val="A0231E"/>
                </a:solidFill>
                <a:latin typeface="Calibri" panose="020F0502020204030204" pitchFamily="34" charset="0"/>
              </a:rPr>
              <a:t>vs</a:t>
            </a:r>
            <a:r>
              <a:rPr lang="en-US" sz="2000" i="1" dirty="0">
                <a:solidFill>
                  <a:srgbClr val="A0231E"/>
                </a:solidFill>
                <a:latin typeface="Calibri" panose="020F0502020204030204" pitchFamily="34" charset="0"/>
              </a:rPr>
              <a:t>. 40 years for a typical insurance market”</a:t>
            </a:r>
            <a:endParaRPr lang="de-DE" sz="2000" i="1" dirty="0">
              <a:solidFill>
                <a:srgbClr val="A0231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Mobile </a:t>
            </a:r>
            <a:r>
              <a:rPr lang="de-DE" dirty="0"/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11805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/>
              <a:t>7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Potential of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Microinsurance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Great potential of micro-insurance (lowering transaction costs)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Provisioning of services over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mobile phones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(e.g. life, non-life insurance)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Goes hand in hand with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Big Data analysis &amp; Big Data business models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Environment of increased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interconnection and information sharing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creates new challenges in terms of privacy and data protection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Mobile </a:t>
            </a:r>
            <a:r>
              <a:rPr lang="de-DE" dirty="0"/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9585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/>
              <a:t>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4634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High &amp; Rising level of Concern regarding Privacy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55% of consumers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worldwide decided against buying something online, because of privacy concerns  (KPMG Survey in 2016)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Over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66% of consumers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are not comfortable with Apps using their personal information (KPMG Survey in 2016)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Somewhat/much more concerned than 1 year ago (CIGI/IPSOS 2016) 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LatAm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64%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APAC 59%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MiddleEast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/Africa 60% 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Mobile </a:t>
            </a:r>
            <a:r>
              <a:rPr lang="de-DE" dirty="0"/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9585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55063" y="6489700"/>
            <a:ext cx="388937" cy="363538"/>
          </a:xfrm>
        </p:spPr>
        <p:txBody>
          <a:bodyPr/>
          <a:lstStyle/>
          <a:p>
            <a:pPr>
              <a:defRPr/>
            </a:pPr>
            <a:r>
              <a:rPr lang="de-DE" dirty="0"/>
              <a:t>9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7673" y="1923150"/>
            <a:ext cx="850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Customer Relationship Management</a:t>
            </a:r>
          </a:p>
        </p:txBody>
      </p:sp>
      <p:graphicFrame>
        <p:nvGraphicFramePr>
          <p:cNvPr id="6" name="Diagramm 5"/>
          <p:cNvGraphicFramePr/>
          <p:nvPr/>
        </p:nvGraphicFramePr>
        <p:xfrm>
          <a:off x="1045029" y="2472171"/>
          <a:ext cx="7540079" cy="400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059936" y="1029927"/>
            <a:ext cx="508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24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1.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Mobile </a:t>
            </a:r>
            <a:r>
              <a:rPr lang="de-DE" dirty="0"/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9585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03 17 A2ii Presentation">
  <a:themeElements>
    <a:clrScheme name="Leere Präsentation 13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F7F3C3"/>
      </a:accent1>
      <a:accent2>
        <a:srgbClr val="1E554A"/>
      </a:accent2>
      <a:accent3>
        <a:srgbClr val="FEFEFE"/>
      </a:accent3>
      <a:accent4>
        <a:srgbClr val="000000"/>
      </a:accent4>
      <a:accent5>
        <a:srgbClr val="FAF8DE"/>
      </a:accent5>
      <a:accent6>
        <a:srgbClr val="1A4C42"/>
      </a:accent6>
      <a:hlink>
        <a:srgbClr val="4C363C"/>
      </a:hlink>
      <a:folHlink>
        <a:srgbClr val="E3D968"/>
      </a:folHlink>
    </a:clrScheme>
    <a:fontScheme name="Leere Präsentation">
      <a:majorFont>
        <a:latin typeface="Akz Med"/>
        <a:ea typeface="ＭＳ Ｐゴシック"/>
        <a:cs typeface=""/>
      </a:majorFont>
      <a:minorFont>
        <a:latin typeface="Akz Reg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EFEFE"/>
        </a:lt1>
        <a:dk2>
          <a:srgbClr val="000000"/>
        </a:dk2>
        <a:lt2>
          <a:srgbClr val="808080"/>
        </a:lt2>
        <a:accent1>
          <a:srgbClr val="F7F3C3"/>
        </a:accent1>
        <a:accent2>
          <a:srgbClr val="1E554A"/>
        </a:accent2>
        <a:accent3>
          <a:srgbClr val="FEFEFE"/>
        </a:accent3>
        <a:accent4>
          <a:srgbClr val="000000"/>
        </a:accent4>
        <a:accent5>
          <a:srgbClr val="FAF8DE"/>
        </a:accent5>
        <a:accent6>
          <a:srgbClr val="1A4C42"/>
        </a:accent6>
        <a:hlink>
          <a:srgbClr val="4C363C"/>
        </a:hlink>
        <a:folHlink>
          <a:srgbClr val="E3D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03 17 A2ii Presentation</Template>
  <TotalTime>0</TotalTime>
  <Words>1164</Words>
  <Application>Microsoft Office PowerPoint</Application>
  <PresentationFormat>On-screen Show (4:3)</PresentationFormat>
  <Paragraphs>269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Akz Med</vt:lpstr>
      <vt:lpstr>Akz Reg</vt:lpstr>
      <vt:lpstr>Arial</vt:lpstr>
      <vt:lpstr>Calibri</vt:lpstr>
      <vt:lpstr>Calibri Bold</vt:lpstr>
      <vt:lpstr>Times</vt:lpstr>
      <vt:lpstr>Wingdings</vt:lpstr>
      <vt:lpstr>2011 03 17 A2ii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MNO insurance partner structures and main risks</vt:lpstr>
      <vt:lpstr>Regulatory framework</vt:lpstr>
      <vt:lpstr>PowerPoint Presentation</vt:lpstr>
    </vt:vector>
  </TitlesOfParts>
  <Company>GTZ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Onur Azcan</dc:creator>
  <cp:lastModifiedBy>Latinovic, Dunja GIZ</cp:lastModifiedBy>
  <cp:revision>1148</cp:revision>
  <cp:lastPrinted>2014-11-13T15:49:43Z</cp:lastPrinted>
  <dcterms:created xsi:type="dcterms:W3CDTF">2016-08-28T05:35:29Z</dcterms:created>
  <dcterms:modified xsi:type="dcterms:W3CDTF">2017-11-03T14:27:41Z</dcterms:modified>
</cp:coreProperties>
</file>