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85" r:id="rId2"/>
    <p:sldId id="291" r:id="rId3"/>
    <p:sldId id="299" r:id="rId4"/>
    <p:sldId id="300" r:id="rId5"/>
    <p:sldId id="301" r:id="rId6"/>
    <p:sldId id="307" r:id="rId7"/>
    <p:sldId id="312" r:id="rId8"/>
    <p:sldId id="313" r:id="rId9"/>
    <p:sldId id="308" r:id="rId10"/>
    <p:sldId id="309" r:id="rId11"/>
    <p:sldId id="311" r:id="rId12"/>
    <p:sldId id="279" r:id="rId13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55"/>
    <a:srgbClr val="80BFB7"/>
    <a:srgbClr val="D3EBD5"/>
    <a:srgbClr val="31468B"/>
    <a:srgbClr val="D5EFE9"/>
    <a:srgbClr val="89D1C0"/>
    <a:srgbClr val="A0D8D5"/>
    <a:srgbClr val="85CDCA"/>
    <a:srgbClr val="B7E3D9"/>
    <a:srgbClr val="B1E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97FCDF-B0B5-4852-BEB8-A84E8108339D}">
  <a:tblStyle styleId="{7897FCDF-B0B5-4852-BEB8-A84E810833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2" autoAdjust="0"/>
    <p:restoredTop sz="94660"/>
  </p:normalViewPr>
  <p:slideViewPr>
    <p:cSldViewPr snapToGrid="0">
      <p:cViewPr varScale="1">
        <p:scale>
          <a:sx n="98" d="100"/>
          <a:sy n="98" d="100"/>
        </p:scale>
        <p:origin x="5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70632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Shape 383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Shape 383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434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5" name="Shape 403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6" name="Shape 403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892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80BFB7"/>
              </a:buClr>
              <a:buSzPct val="100000"/>
              <a:defRPr sz="6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buClr>
                <a:srgbClr val="80BFB7"/>
              </a:buClr>
              <a:buSzPct val="100000"/>
              <a:defRPr sz="6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buClr>
                <a:srgbClr val="80BFB7"/>
              </a:buClr>
              <a:buSzPct val="100000"/>
              <a:defRPr sz="6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buClr>
                <a:srgbClr val="80BFB7"/>
              </a:buClr>
              <a:buSzPct val="100000"/>
              <a:defRPr sz="6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buClr>
                <a:srgbClr val="80BFB7"/>
              </a:buClr>
              <a:buSzPct val="100000"/>
              <a:defRPr sz="6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buClr>
                <a:srgbClr val="80BFB7"/>
              </a:buClr>
              <a:buSzPct val="100000"/>
              <a:defRPr sz="6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buClr>
                <a:srgbClr val="80BFB7"/>
              </a:buClr>
              <a:buSzPct val="100000"/>
              <a:defRPr sz="6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buClr>
                <a:srgbClr val="80BFB7"/>
              </a:buClr>
              <a:buSzPct val="100000"/>
              <a:defRPr sz="6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buClr>
                <a:srgbClr val="80BFB7"/>
              </a:buClr>
              <a:buSzPct val="100000"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11" name="Shape 11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Shape 1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" name="Shape 1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" name="Shape 14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" name="Shape 15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" name="Shape 16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7" name="Shape 17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8" name="Shape 18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9" name="Shape 19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0" name="Shape 20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" name="Shape 21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" name="Shape 2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" name="Shape 2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4" name="Shape 24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5" name="Shape 25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6" name="Shape 26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7" name="Shape 27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8" name="Shape 28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" name="Shape 29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" name="Shape 30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" name="Shape 31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" name="Shape 3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" name="Shape 3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" name="Shape 34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5" name="Shape 35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6" name="Shape 36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7" name="Shape 37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8" name="Shape 38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9" name="Shape 39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0" name="Shape 40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1" name="Shape 41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2" name="Shape 4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3" name="Shape 4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4" name="Shape 44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5" name="Shape 45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6" name="Shape 46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7" name="Shape 47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8" name="Shape 48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9" name="Shape 49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0" name="Shape 50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1" name="Shape 51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2" name="Shape 5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3" name="Shape 5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4" name="Shape 54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5" name="Shape 55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6" name="Shape 56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7" name="Shape 57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8" name="Shape 58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9" name="Shape 59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0" name="Shape 60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1" name="Shape 61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2" name="Shape 6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3" name="Shape 6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4" name="Shape 64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5" name="Shape 65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6" name="Shape 66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7" name="Shape 67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8" name="Shape 68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9" name="Shape 69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0" name="Shape 70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1" name="Shape 71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2" name="Shape 7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3" name="Shape 7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4" name="Shape 74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5" name="Shape 75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6" name="Shape 76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7" name="Shape 77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8" name="Shape 78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9" name="Shape 79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0" name="Shape 80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1" name="Shape 81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2" name="Shape 8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3" name="Shape 8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4" name="Shape 84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5" name="Shape 85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6" name="Shape 86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7" name="Shape 87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8" name="Shape 88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9" name="Shape 89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0" name="Shape 90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1" name="Shape 91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92" name="Shape 9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Shape 9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4" name="Shape 94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5" name="Shape 95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6" name="Shape 96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7" name="Shape 97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8" name="Shape 98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9" name="Shape 99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0" name="Shape 100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1" name="Shape 101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2" name="Shape 10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3" name="Shape 10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4" name="Shape 104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5" name="Shape 105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6" name="Shape 106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7" name="Shape 107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8" name="Shape 108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9" name="Shape 109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10" name="Shape 110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11" name="Shape 111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12" name="Shape 11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13" name="Shape 11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14" name="Shape 114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15" name="Shape 115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16" name="Shape 116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17" name="Shape 117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18" name="Shape 118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19" name="Shape 119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0" name="Shape 120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1" name="Shape 121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2" name="Shape 12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3" name="Shape 12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4" name="Shape 124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5" name="Shape 125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6" name="Shape 126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7" name="Shape 127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8" name="Shape 128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9" name="Shape 129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0" name="Shape 130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1" name="Shape 131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2" name="Shape 13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3" name="Shape 13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4" name="Shape 134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5" name="Shape 135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6" name="Shape 136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7" name="Shape 137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8" name="Shape 138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9" name="Shape 139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0" name="Shape 140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1" name="Shape 141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2" name="Shape 14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4" name="Shape 144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5" name="Shape 145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6" name="Shape 146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7" name="Shape 147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9" name="Shape 149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0" name="Shape 150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1" name="Shape 151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2" name="Shape 15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3" name="Shape 15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5" name="Shape 155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6" name="Shape 156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7" name="Shape 157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8" name="Shape 158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0" name="Shape 160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1" name="Shape 161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2" name="Shape 16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4" name="Shape 164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5" name="Shape 165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6" name="Shape 166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7" name="Shape 167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8" name="Shape 168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9" name="Shape 169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70" name="Shape 170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71" name="Shape 171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72" name="Shape 17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73" name="Shape 17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74" name="Shape 174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75" name="Shape 175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76" name="Shape 176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77" name="Shape 177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78" name="Shape 178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79" name="Shape 179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80" name="Shape 180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81" name="Shape 181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82" name="Shape 18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83" name="Shape 18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84" name="Shape 184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85" name="Shape 185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86" name="Shape 186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87" name="Shape 187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88" name="Shape 188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89" name="Shape 189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90" name="Shape 190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91" name="Shape 191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92" name="Shape 19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93" name="Shape 19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94" name="Shape 194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95" name="Shape 195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96" name="Shape 196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97" name="Shape 197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98" name="Shape 198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99" name="Shape 199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00" name="Shape 200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01" name="Shape 201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02" name="Shape 20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03" name="Shape 20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04" name="Shape 204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05" name="Shape 205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06" name="Shape 206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07" name="Shape 207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08" name="Shape 208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09" name="Shape 209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0" name="Shape 210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1" name="Shape 211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212" name="Shape 21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Shape 21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4" name="Shape 214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5" name="Shape 215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6" name="Shape 216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7" name="Shape 217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8" name="Shape 218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9" name="Shape 219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0" name="Shape 220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1" name="Shape 221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2" name="Shape 22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3" name="Shape 22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4" name="Shape 224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5" name="Shape 225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6" name="Shape 226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7" name="Shape 227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8" name="Shape 228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9" name="Shape 229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0" name="Shape 230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1" name="Shape 231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2" name="Shape 23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3" name="Shape 23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4" name="Shape 234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5" name="Shape 235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6" name="Shape 236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7" name="Shape 237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8" name="Shape 238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9" name="Shape 239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40" name="Shape 240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41" name="Shape 241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42" name="Shape 24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43" name="Shape 24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44" name="Shape 244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45" name="Shape 245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46" name="Shape 246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47" name="Shape 247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48" name="Shape 248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49" name="Shape 249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50" name="Shape 250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51" name="Shape 251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52" name="Shape 25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53" name="Shape 25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54" name="Shape 254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55" name="Shape 255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56" name="Shape 256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57" name="Shape 257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58" name="Shape 258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59" name="Shape 259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60" name="Shape 260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61" name="Shape 261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62" name="Shape 26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63" name="Shape 26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64" name="Shape 264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65" name="Shape 265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66" name="Shape 266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67" name="Shape 267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68" name="Shape 268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69" name="Shape 269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70" name="Shape 270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71" name="Shape 271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72" name="Shape 27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73" name="Shape 27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74" name="Shape 274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75" name="Shape 275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76" name="Shape 276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77" name="Shape 277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78" name="Shape 278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79" name="Shape 279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80" name="Shape 280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81" name="Shape 281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82" name="Shape 28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83" name="Shape 28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84" name="Shape 284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85" name="Shape 285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86" name="Shape 286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87" name="Shape 287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88" name="Shape 288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89" name="Shape 289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0" name="Shape 290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1" name="Shape 291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2" name="Shape 29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3" name="Shape 29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4" name="Shape 294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5" name="Shape 295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6" name="Shape 296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7" name="Shape 297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8" name="Shape 298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9" name="Shape 299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0" name="Shape 300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1" name="Shape 301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2" name="Shape 30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3" name="Shape 30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4" name="Shape 304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5" name="Shape 305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6" name="Shape 306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7" name="Shape 307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8" name="Shape 308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9" name="Shape 309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0" name="Shape 310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1" name="Shape 311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2" name="Shape 31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3" name="Shape 31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4" name="Shape 314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5" name="Shape 315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6" name="Shape 316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7" name="Shape 317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8" name="Shape 318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9" name="Shape 319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0" name="Shape 320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1" name="Shape 321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2" name="Shape 32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3" name="Shape 32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4" name="Shape 324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5" name="Shape 325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6" name="Shape 326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7" name="Shape 327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8" name="Shape 328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9" name="Shape 329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0" name="Shape 330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1" name="Shape 331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2" name="Shape 33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3" name="Shape 33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4" name="Shape 334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5" name="Shape 335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6" name="Shape 336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7" name="Shape 337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8" name="Shape 338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9" name="Shape 339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0" name="Shape 340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1" name="Shape 341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2" name="Shape 34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3" name="Shape 34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4" name="Shape 344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5" name="Shape 345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6" name="Shape 346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7" name="Shape 347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8" name="Shape 348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9" name="Shape 349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50" name="Shape 350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51" name="Shape 351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52" name="Shape 35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53" name="Shape 35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54" name="Shape 354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55" name="Shape 355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56" name="Shape 356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57" name="Shape 357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58" name="Shape 358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59" name="Shape 359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60" name="Shape 360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61" name="Shape 361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62" name="Shape 36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63" name="Shape 36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64" name="Shape 364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65" name="Shape 365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66" name="Shape 366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67" name="Shape 367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68" name="Shape 368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69" name="Shape 369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70" name="Shape 370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71" name="Shape 371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72" name="Shape 37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73" name="Shape 37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74" name="Shape 374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75" name="Shape 375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76" name="Shape 376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77" name="Shape 377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78" name="Shape 378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79" name="Shape 379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80" name="Shape 380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81" name="Shape 381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82" name="Shape 38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83" name="Shape 38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84" name="Shape 384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85" name="Shape 385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86" name="Shape 386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87" name="Shape 387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88" name="Shape 388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89" name="Shape 389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90" name="Shape 390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91" name="Shape 391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92" name="Shape 39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93" name="Shape 39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94" name="Shape 394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95" name="Shape 395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96" name="Shape 396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97" name="Shape 397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98" name="Shape 398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99" name="Shape 399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00" name="Shape 400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01" name="Shape 401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02" name="Shape 40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03" name="Shape 40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04" name="Shape 404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05" name="Shape 405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06" name="Shape 406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07" name="Shape 407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08" name="Shape 408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09" name="Shape 409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10" name="Shape 410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11" name="Shape 411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12" name="Shape 41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13" name="Shape 41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14" name="Shape 414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15" name="Shape 415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16" name="Shape 416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17" name="Shape 417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18" name="Shape 418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19" name="Shape 419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20" name="Shape 420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21" name="Shape 421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422" name="Shape 42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Shape 42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24" name="Shape 424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25" name="Shape 425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26" name="Shape 426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27" name="Shape 427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28" name="Shape 428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29" name="Shape 429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30" name="Shape 430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31" name="Shape 431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32" name="Shape 43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33" name="Shape 43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34" name="Shape 434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35" name="Shape 435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36" name="Shape 436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37" name="Shape 437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38" name="Shape 438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39" name="Shape 439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40" name="Shape 440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41" name="Shape 441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42" name="Shape 44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43" name="Shape 44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44" name="Shape 444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45" name="Shape 445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46" name="Shape 446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47" name="Shape 447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48" name="Shape 448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49" name="Shape 449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50" name="Shape 450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51" name="Shape 451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52" name="Shape 45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53" name="Shape 45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54" name="Shape 454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55" name="Shape 455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56" name="Shape 456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57" name="Shape 457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58" name="Shape 458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59" name="Shape 459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60" name="Shape 460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61" name="Shape 461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62" name="Shape 46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63" name="Shape 46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64" name="Shape 464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65" name="Shape 465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66" name="Shape 466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67" name="Shape 467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68" name="Shape 468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69" name="Shape 469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70" name="Shape 470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71" name="Shape 471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72" name="Shape 47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73" name="Shape 47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74" name="Shape 474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75" name="Shape 475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76" name="Shape 476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77" name="Shape 477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78" name="Shape 478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79" name="Shape 479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80" name="Shape 480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81" name="Shape 481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82" name="Shape 48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83" name="Shape 48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84" name="Shape 484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85" name="Shape 485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86" name="Shape 486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87" name="Shape 487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88" name="Shape 488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89" name="Shape 489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90" name="Shape 490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91" name="Shape 491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92" name="Shape 49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93" name="Shape 49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94" name="Shape 494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95" name="Shape 495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96" name="Shape 496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97" name="Shape 497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98" name="Shape 498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99" name="Shape 499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00" name="Shape 500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01" name="Shape 501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02" name="Shape 50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03" name="Shape 50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04" name="Shape 504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05" name="Shape 505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06" name="Shape 506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07" name="Shape 507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08" name="Shape 508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09" name="Shape 509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10" name="Shape 510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11" name="Shape 511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12" name="Shape 51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13" name="Shape 51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14" name="Shape 514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15" name="Shape 515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16" name="Shape 516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17" name="Shape 517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18" name="Shape 518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19" name="Shape 519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20" name="Shape 520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21" name="Shape 521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22" name="Shape 52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23" name="Shape 52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24" name="Shape 524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25" name="Shape 525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Shape 212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22" name="Shape 2122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123" name="Shape 2123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124" name="Shape 2124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grpSp>
        <p:nvGrpSpPr>
          <p:cNvPr id="2125" name="Shape 212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126" name="Shape 212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27" name="Shape 2127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28" name="Shape 212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29" name="Shape 2129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30" name="Shape 213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31" name="Shape 213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32" name="Shape 2132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33" name="Shape 2133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34" name="Shape 2134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35" name="Shape 213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36" name="Shape 213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37" name="Shape 2137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38" name="Shape 213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39" name="Shape 2139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40" name="Shape 214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41" name="Shape 214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42" name="Shape 2142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43" name="Shape 2143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44" name="Shape 2144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45" name="Shape 214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46" name="Shape 214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47" name="Shape 2147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48" name="Shape 214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49" name="Shape 2149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50" name="Shape 215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51" name="Shape 215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52" name="Shape 2152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53" name="Shape 2153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54" name="Shape 2154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55" name="Shape 215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56" name="Shape 215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57" name="Shape 2157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58" name="Shape 215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59" name="Shape 2159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60" name="Shape 216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61" name="Shape 216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62" name="Shape 2162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63" name="Shape 2163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64" name="Shape 2164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65" name="Shape 216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66" name="Shape 216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67" name="Shape 2167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68" name="Shape 216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69" name="Shape 2169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70" name="Shape 217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71" name="Shape 217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72" name="Shape 2172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73" name="Shape 2173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74" name="Shape 2174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75" name="Shape 217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76" name="Shape 217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77" name="Shape 2177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78" name="Shape 217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79" name="Shape 2179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80" name="Shape 218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81" name="Shape 218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82" name="Shape 2182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2183" name="Shape 2183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184" name="Shape 2184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85" name="Shape 218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86" name="Shape 218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87" name="Shape 2187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88" name="Shape 218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89" name="Shape 2189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90" name="Shape 219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91" name="Shape 219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92" name="Shape 2192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93" name="Shape 2193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94" name="Shape 2194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95" name="Shape 219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96" name="Shape 219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97" name="Shape 2197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98" name="Shape 219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99" name="Shape 2199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00" name="Shape 220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01" name="Shape 220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02" name="Shape 2202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03" name="Shape 2203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04" name="Shape 2204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05" name="Shape 220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06" name="Shape 220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07" name="Shape 2207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08" name="Shape 220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09" name="Shape 2209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10" name="Shape 221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11" name="Shape 22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12" name="Shape 2212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13" name="Shape 2213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14" name="Shape 2214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15" name="Shape 221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16" name="Shape 221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17" name="Shape 2217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18" name="Shape 221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19" name="Shape 2219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20" name="Shape 222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21" name="Shape 222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22" name="Shape 2222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23" name="Shape 2223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24" name="Shape 2224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25" name="Shape 222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26" name="Shape 222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27" name="Shape 2227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28" name="Shape 222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29" name="Shape 2229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30" name="Shape 223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31" name="Shape 223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32" name="Shape 2232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33" name="Shape 2233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34" name="Shape 2234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35" name="Shape 223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36" name="Shape 223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37" name="Shape 2237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38" name="Shape 223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39" name="Shape 2239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40" name="Shape 224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41" name="Shape 224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42" name="Shape 2242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43" name="Shape 2243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44" name="Shape 2244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45" name="Shape 224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2246" name="Shape 2246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247" name="Shape 2247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48" name="Shape 224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49" name="Shape 2249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50" name="Shape 225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51" name="Shape 225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52" name="Shape 2252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53" name="Shape 2253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54" name="Shape 2254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55" name="Shape 225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56" name="Shape 225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57" name="Shape 2257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58" name="Shape 225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59" name="Shape 2259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60" name="Shape 226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61" name="Shape 226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62" name="Shape 2262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63" name="Shape 2263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64" name="Shape 2264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65" name="Shape 226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66" name="Shape 226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67" name="Shape 2267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68" name="Shape 226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69" name="Shape 2269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70" name="Shape 227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71" name="Shape 227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72" name="Shape 2272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73" name="Shape 2273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74" name="Shape 2274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75" name="Shape 227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76" name="Shape 227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77" name="Shape 2277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78" name="Shape 227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79" name="Shape 2279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80" name="Shape 228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81" name="Shape 228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82" name="Shape 2282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83" name="Shape 2283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84" name="Shape 2284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85" name="Shape 228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86" name="Shape 228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87" name="Shape 2287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88" name="Shape 228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89" name="Shape 2289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90" name="Shape 229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91" name="Shape 229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92" name="Shape 2292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93" name="Shape 2293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94" name="Shape 2294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95" name="Shape 229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96" name="Shape 229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97" name="Shape 2297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98" name="Shape 229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99" name="Shape 2299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00" name="Shape 230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01" name="Shape 230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02" name="Shape 2302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03" name="Shape 2303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04" name="Shape 2304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05" name="Shape 230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06" name="Shape 230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07" name="Shape 2307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08" name="Shape 230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09" name="Shape 2309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10" name="Shape 231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11" name="Shape 23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12" name="Shape 2312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13" name="Shape 2313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14" name="Shape 2314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15" name="Shape 231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16" name="Shape 231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17" name="Shape 2317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18" name="Shape 231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19" name="Shape 2319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20" name="Shape 232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21" name="Shape 232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22" name="Shape 2322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23" name="Shape 2323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24" name="Shape 2324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25" name="Shape 232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26" name="Shape 232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27" name="Shape 2327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28" name="Shape 232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29" name="Shape 2329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30" name="Shape 233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31" name="Shape 233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32" name="Shape 2332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33" name="Shape 2333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34" name="Shape 2334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35" name="Shape 233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36" name="Shape 233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37" name="Shape 2337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38" name="Shape 233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39" name="Shape 2339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40" name="Shape 234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41" name="Shape 234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42" name="Shape 2342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43" name="Shape 2343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44" name="Shape 2344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45" name="Shape 234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46" name="Shape 234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47" name="Shape 2347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2348" name="Shape 2348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349" name="Shape 2349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50" name="Shape 235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51" name="Shape 235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52" name="Shape 2352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53" name="Shape 2353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54" name="Shape 2354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55" name="Shape 235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56" name="Shape 235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57" name="Shape 2357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58" name="Shape 235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59" name="Shape 2359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60" name="Shape 236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61" name="Shape 236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62" name="Shape 2362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63" name="Shape 2363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64" name="Shape 2364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65" name="Shape 236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66" name="Shape 236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67" name="Shape 2367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68" name="Shape 236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69" name="Shape 2369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70" name="Shape 237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71" name="Shape 237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72" name="Shape 2372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73" name="Shape 2373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74" name="Shape 2374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75" name="Shape 237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76" name="Shape 237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77" name="Shape 2377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78" name="Shape 237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79" name="Shape 2379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80" name="Shape 238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81" name="Shape 238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82" name="Shape 2382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83" name="Shape 2383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84" name="Shape 2384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85" name="Shape 238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86" name="Shape 238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87" name="Shape 2387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88" name="Shape 238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89" name="Shape 2389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90" name="Shape 239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91" name="Shape 239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92" name="Shape 2392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93" name="Shape 2393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94" name="Shape 2394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95" name="Shape 239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96" name="Shape 239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97" name="Shape 2397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98" name="Shape 239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2399" name="Shape 2399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5" name="Shape 295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6" name="Shape 295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57" name="Shape 2957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58" name="Shape 295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59" name="Shape 2959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60" name="Shape 296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61" name="Shape 296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62" name="Shape 2962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63" name="Shape 2963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64" name="Shape 2964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65" name="Shape 296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66" name="Shape 296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67" name="Shape 2967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68" name="Shape 296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69" name="Shape 2969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70" name="Shape 297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71" name="Shape 297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72" name="Shape 2972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73" name="Shape 2973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74" name="Shape 2974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75" name="Shape 297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76" name="Shape 297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77" name="Shape 2977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78" name="Shape 297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79" name="Shape 2979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80" name="Shape 298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81" name="Shape 298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82" name="Shape 2982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83" name="Shape 2983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84" name="Shape 2984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85" name="Shape 298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86" name="Shape 298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87" name="Shape 2987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88" name="Shape 298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89" name="Shape 2989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90" name="Shape 299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91" name="Shape 299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92" name="Shape 2992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93" name="Shape 2993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94" name="Shape 2994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95" name="Shape 299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96" name="Shape 299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97" name="Shape 2997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98" name="Shape 299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99" name="Shape 2999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00" name="Shape 300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01" name="Shape 300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02" name="Shape 3002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03" name="Shape 3003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04" name="Shape 3004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05" name="Shape 300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06" name="Shape 300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07" name="Shape 3007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08" name="Shape 300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09" name="Shape 3009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10" name="Shape 30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11" name="Shape 30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12" name="Shape 3012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3013" name="Shape 3013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14" name="Shape 3014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15" name="Shape 301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16" name="Shape 301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17" name="Shape 3017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18" name="Shape 301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19" name="Shape 3019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20" name="Shape 302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21" name="Shape 302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22" name="Shape 3022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23" name="Shape 3023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24" name="Shape 3024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25" name="Shape 302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26" name="Shape 302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27" name="Shape 3027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28" name="Shape 302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29" name="Shape 3029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30" name="Shape 303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31" name="Shape 303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32" name="Shape 3032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33" name="Shape 3033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34" name="Shape 3034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35" name="Shape 303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36" name="Shape 303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37" name="Shape 3037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38" name="Shape 303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39" name="Shape 3039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40" name="Shape 304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41" name="Shape 304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42" name="Shape 3042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43" name="Shape 3043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44" name="Shape 3044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45" name="Shape 304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46" name="Shape 304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47" name="Shape 3047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48" name="Shape 304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49" name="Shape 3049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50" name="Shape 305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51" name="Shape 305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52" name="Shape 3052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53" name="Shape 3053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54" name="Shape 3054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55" name="Shape 305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56" name="Shape 305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57" name="Shape 3057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58" name="Shape 305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59" name="Shape 3059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60" name="Shape 306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61" name="Shape 306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62" name="Shape 3062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63" name="Shape 3063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64" name="Shape 3064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65" name="Shape 306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66" name="Shape 306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67" name="Shape 3067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68" name="Shape 306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69" name="Shape 3069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70" name="Shape 307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71" name="Shape 307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72" name="Shape 3072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73" name="Shape 3073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74" name="Shape 3074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75" name="Shape 307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3076" name="Shape 3076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077" name="Shape 3077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78" name="Shape 307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79" name="Shape 3079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80" name="Shape 308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81" name="Shape 308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82" name="Shape 3082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83" name="Shape 3083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84" name="Shape 3084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85" name="Shape 308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86" name="Shape 308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87" name="Shape 3087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88" name="Shape 308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89" name="Shape 3089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90" name="Shape 309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91" name="Shape 309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92" name="Shape 3092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93" name="Shape 3093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94" name="Shape 3094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95" name="Shape 309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96" name="Shape 309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97" name="Shape 3097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98" name="Shape 309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99" name="Shape 3099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00" name="Shape 310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01" name="Shape 310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02" name="Shape 3102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03" name="Shape 3103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04" name="Shape 3104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05" name="Shape 310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06" name="Shape 310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07" name="Shape 3107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08" name="Shape 310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09" name="Shape 3109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10" name="Shape 31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11" name="Shape 31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12" name="Shape 3112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13" name="Shape 3113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14" name="Shape 3114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15" name="Shape 311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16" name="Shape 311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17" name="Shape 3117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18" name="Shape 311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19" name="Shape 3119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20" name="Shape 312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21" name="Shape 312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22" name="Shape 3122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23" name="Shape 3123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24" name="Shape 3124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25" name="Shape 312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26" name="Shape 312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27" name="Shape 3127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28" name="Shape 312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29" name="Shape 3129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30" name="Shape 313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31" name="Shape 313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32" name="Shape 3132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33" name="Shape 3133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34" name="Shape 3134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35" name="Shape 313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36" name="Shape 313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37" name="Shape 3137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38" name="Shape 313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39" name="Shape 3139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40" name="Shape 314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41" name="Shape 314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42" name="Shape 3142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43" name="Shape 3143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44" name="Shape 3144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45" name="Shape 314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46" name="Shape 314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47" name="Shape 3147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48" name="Shape 314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49" name="Shape 3149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50" name="Shape 315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51" name="Shape 315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52" name="Shape 3152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53" name="Shape 3153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54" name="Shape 3154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55" name="Shape 315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56" name="Shape 315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57" name="Shape 3157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58" name="Shape 315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59" name="Shape 3159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60" name="Shape 316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61" name="Shape 316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62" name="Shape 3162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63" name="Shape 3163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64" name="Shape 3164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65" name="Shape 316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66" name="Shape 316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67" name="Shape 3167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68" name="Shape 316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69" name="Shape 3169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70" name="Shape 317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71" name="Shape 317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72" name="Shape 3172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73" name="Shape 3173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74" name="Shape 3174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75" name="Shape 317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76" name="Shape 317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77" name="Shape 3177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3178" name="Shape 3178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179" name="Shape 3179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80" name="Shape 318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81" name="Shape 318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82" name="Shape 3182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83" name="Shape 3183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84" name="Shape 3184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85" name="Shape 318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86" name="Shape 318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87" name="Shape 3187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88" name="Shape 318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89" name="Shape 3189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90" name="Shape 319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91" name="Shape 319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92" name="Shape 3192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93" name="Shape 3193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94" name="Shape 3194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95" name="Shape 319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96" name="Shape 319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97" name="Shape 3197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98" name="Shape 319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99" name="Shape 3199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00" name="Shape 320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01" name="Shape 320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02" name="Shape 3202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03" name="Shape 3203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04" name="Shape 3204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05" name="Shape 320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06" name="Shape 320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07" name="Shape 3207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08" name="Shape 320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09" name="Shape 3209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10" name="Shape 32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11" name="Shape 32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12" name="Shape 3212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13" name="Shape 3213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14" name="Shape 3214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15" name="Shape 321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16" name="Shape 321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17" name="Shape 3217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18" name="Shape 321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19" name="Shape 3219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20" name="Shape 322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21" name="Shape 322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22" name="Shape 3222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23" name="Shape 3223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24" name="Shape 3224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25" name="Shape 322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26" name="Shape 322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27" name="Shape 3227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28" name="Shape 322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3229" name="Shape 3229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dark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Shape 323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32" name="Shape 3232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33" name="Shape 3233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34" name="Shape 3234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35" name="Shape 323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36" name="Shape 3236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37" name="Shape 3237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38" name="Shape 3238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39" name="Shape 3239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40" name="Shape 324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41" name="Shape 324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42" name="Shape 3242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43" name="Shape 3243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44" name="Shape 3244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45" name="Shape 324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46" name="Shape 3246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47" name="Shape 3247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48" name="Shape 3248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49" name="Shape 3249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50" name="Shape 325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51" name="Shape 325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52" name="Shape 3252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53" name="Shape 3253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54" name="Shape 3254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55" name="Shape 325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56" name="Shape 3256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57" name="Shape 3257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58" name="Shape 3258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59" name="Shape 3259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60" name="Shape 326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61" name="Shape 326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62" name="Shape 3262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63" name="Shape 3263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64" name="Shape 3264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65" name="Shape 326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66" name="Shape 3266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67" name="Shape 3267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68" name="Shape 3268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69" name="Shape 3269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70" name="Shape 327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71" name="Shape 327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72" name="Shape 3272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73" name="Shape 3273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74" name="Shape 3274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75" name="Shape 327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76" name="Shape 3276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77" name="Shape 3277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78" name="Shape 3278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79" name="Shape 3279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80" name="Shape 328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81" name="Shape 328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82" name="Shape 3282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83" name="Shape 3283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84" name="Shape 3284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85" name="Shape 328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86" name="Shape 3286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87" name="Shape 3287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88" name="Shape 3288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3289" name="Shape 3289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290" name="Shape 329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91" name="Shape 329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92" name="Shape 3292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93" name="Shape 3293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94" name="Shape 3294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95" name="Shape 329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96" name="Shape 3296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97" name="Shape 3297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98" name="Shape 3298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99" name="Shape 3299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00" name="Shape 330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01" name="Shape 330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02" name="Shape 3302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03" name="Shape 3303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04" name="Shape 3304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05" name="Shape 330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06" name="Shape 3306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07" name="Shape 3307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08" name="Shape 3308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09" name="Shape 3309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10" name="Shape 33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11" name="Shape 33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12" name="Shape 3312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13" name="Shape 3313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14" name="Shape 3314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15" name="Shape 331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16" name="Shape 3316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17" name="Shape 3317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18" name="Shape 3318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19" name="Shape 3319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20" name="Shape 332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21" name="Shape 332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22" name="Shape 3322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23" name="Shape 3323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24" name="Shape 3324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25" name="Shape 332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26" name="Shape 3326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27" name="Shape 3327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28" name="Shape 3328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29" name="Shape 3329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30" name="Shape 333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31" name="Shape 333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32" name="Shape 3332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33" name="Shape 3333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34" name="Shape 3334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35" name="Shape 333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36" name="Shape 3336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37" name="Shape 3337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38" name="Shape 3338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39" name="Shape 3339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40" name="Shape 334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41" name="Shape 334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42" name="Shape 3342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43" name="Shape 3343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44" name="Shape 3344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45" name="Shape 334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46" name="Shape 3346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47" name="Shape 3347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48" name="Shape 3348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49" name="Shape 3349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50" name="Shape 335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51" name="Shape 335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3352" name="Shape 3352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353" name="Shape 3353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54" name="Shape 3354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55" name="Shape 335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56" name="Shape 3356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57" name="Shape 3357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58" name="Shape 3358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59" name="Shape 3359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60" name="Shape 336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61" name="Shape 336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62" name="Shape 3362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63" name="Shape 3363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64" name="Shape 3364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65" name="Shape 336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66" name="Shape 3366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67" name="Shape 3367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68" name="Shape 3368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69" name="Shape 3369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70" name="Shape 337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71" name="Shape 337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72" name="Shape 3372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73" name="Shape 3373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74" name="Shape 3374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75" name="Shape 337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76" name="Shape 3376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77" name="Shape 3377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78" name="Shape 3378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79" name="Shape 3379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80" name="Shape 338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81" name="Shape 338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82" name="Shape 3382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83" name="Shape 3383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84" name="Shape 3384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85" name="Shape 338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86" name="Shape 3386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87" name="Shape 3387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88" name="Shape 3388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89" name="Shape 3389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90" name="Shape 339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91" name="Shape 339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92" name="Shape 3392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93" name="Shape 3393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94" name="Shape 3394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95" name="Shape 339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96" name="Shape 3396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97" name="Shape 3397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98" name="Shape 3398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99" name="Shape 3399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00" name="Shape 340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01" name="Shape 340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02" name="Shape 3402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03" name="Shape 3403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04" name="Shape 3404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05" name="Shape 340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06" name="Shape 3406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07" name="Shape 3407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08" name="Shape 3408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09" name="Shape 3409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10" name="Shape 34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11" name="Shape 34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12" name="Shape 3412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13" name="Shape 3413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14" name="Shape 3414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15" name="Shape 341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16" name="Shape 3416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17" name="Shape 3417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18" name="Shape 3418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19" name="Shape 3419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20" name="Shape 342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21" name="Shape 342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22" name="Shape 3422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23" name="Shape 3423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24" name="Shape 3424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25" name="Shape 342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26" name="Shape 3426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27" name="Shape 3427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28" name="Shape 3428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29" name="Shape 3429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30" name="Shape 343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31" name="Shape 343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32" name="Shape 3432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33" name="Shape 3433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34" name="Shape 3434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35" name="Shape 343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36" name="Shape 3436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37" name="Shape 3437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38" name="Shape 3438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39" name="Shape 3439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40" name="Shape 344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41" name="Shape 344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42" name="Shape 3442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43" name="Shape 3443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44" name="Shape 3444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45" name="Shape 344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46" name="Shape 3446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47" name="Shape 3447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48" name="Shape 3448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49" name="Shape 3449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50" name="Shape 345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51" name="Shape 345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52" name="Shape 3452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53" name="Shape 3453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3454" name="Shape 3454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455" name="Shape 345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56" name="Shape 3456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57" name="Shape 3457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58" name="Shape 3458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59" name="Shape 3459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60" name="Shape 346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61" name="Shape 346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62" name="Shape 3462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63" name="Shape 3463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64" name="Shape 3464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65" name="Shape 346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66" name="Shape 3466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67" name="Shape 3467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68" name="Shape 3468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69" name="Shape 3469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70" name="Shape 347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71" name="Shape 347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72" name="Shape 3472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73" name="Shape 3473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74" name="Shape 3474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75" name="Shape 347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76" name="Shape 3476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77" name="Shape 3477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78" name="Shape 3478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79" name="Shape 3479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80" name="Shape 348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81" name="Shape 348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82" name="Shape 3482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83" name="Shape 3483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84" name="Shape 3484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85" name="Shape 348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86" name="Shape 3486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87" name="Shape 3487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88" name="Shape 3488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89" name="Shape 3489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90" name="Shape 349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91" name="Shape 349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92" name="Shape 3492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93" name="Shape 3493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94" name="Shape 3494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95" name="Shape 349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96" name="Shape 3496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97" name="Shape 3497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98" name="Shape 3498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99" name="Shape 3499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500" name="Shape 350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501" name="Shape 350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502" name="Shape 3502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503" name="Shape 3503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504" name="Shape 3504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3505" name="Shape 350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80BFB7"/>
                </a:solidFill>
              </a:rPr>
              <a:t>‹#›</a:t>
            </a:fld>
            <a:endParaRPr lang="en">
              <a:solidFill>
                <a:srgbClr val="80BFB7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B87A1"/>
              </a:buClr>
              <a:buSzPct val="1000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buClr>
                <a:srgbClr val="0B87A1"/>
              </a:buClr>
              <a:buSzPct val="1000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buClr>
                <a:srgbClr val="0B87A1"/>
              </a:buClr>
              <a:buSzPct val="1000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buClr>
                <a:srgbClr val="0B87A1"/>
              </a:buClr>
              <a:buSzPct val="1000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buClr>
                <a:srgbClr val="0B87A1"/>
              </a:buClr>
              <a:buSzPct val="1000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buClr>
                <a:srgbClr val="0B87A1"/>
              </a:buClr>
              <a:buSzPct val="1000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buClr>
                <a:srgbClr val="0B87A1"/>
              </a:buClr>
              <a:buSzPct val="1000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buClr>
                <a:srgbClr val="0B87A1"/>
              </a:buClr>
              <a:buSzPct val="1000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buClr>
                <a:srgbClr val="0B87A1"/>
              </a:buClr>
              <a:buSzPct val="1000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D3EBD5"/>
              </a:buClr>
              <a:buSzPct val="1000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lvl="1">
              <a:spcBef>
                <a:spcPts val="480"/>
              </a:spcBef>
              <a:buClr>
                <a:srgbClr val="D3EBD5"/>
              </a:buClr>
              <a:buSzPct val="1000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lvl="2">
              <a:spcBef>
                <a:spcPts val="480"/>
              </a:spcBef>
              <a:buClr>
                <a:srgbClr val="D3EBD5"/>
              </a:buClr>
              <a:buSzPct val="1000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lvl="3">
              <a:spcBef>
                <a:spcPts val="360"/>
              </a:spcBef>
              <a:buClr>
                <a:srgbClr val="D3EBD5"/>
              </a:buClr>
              <a:buSzPct val="1000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lvl="4">
              <a:spcBef>
                <a:spcPts val="360"/>
              </a:spcBef>
              <a:buClr>
                <a:srgbClr val="D3EBD5"/>
              </a:buClr>
              <a:buSzPct val="1000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lvl="5">
              <a:spcBef>
                <a:spcPts val="360"/>
              </a:spcBef>
              <a:buClr>
                <a:srgbClr val="D3EBD5"/>
              </a:buClr>
              <a:buSzPct val="1000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lvl="6">
              <a:spcBef>
                <a:spcPts val="360"/>
              </a:spcBef>
              <a:buClr>
                <a:srgbClr val="D3EBD5"/>
              </a:buClr>
              <a:buSzPct val="1000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lvl="7">
              <a:spcBef>
                <a:spcPts val="360"/>
              </a:spcBef>
              <a:buClr>
                <a:srgbClr val="D3EBD5"/>
              </a:buClr>
              <a:buSzPct val="1000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lvl="8">
              <a:spcBef>
                <a:spcPts val="360"/>
              </a:spcBef>
              <a:buClr>
                <a:srgbClr val="D3EBD5"/>
              </a:buClr>
              <a:buSzPct val="1000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rPr>
              <a:t>‹#›</a:t>
            </a:fld>
            <a:endParaRPr lang="en" sz="1200">
              <a:solidFill>
                <a:srgbClr val="0B87A1"/>
              </a:solidFill>
              <a:latin typeface="Dosis Light"/>
              <a:ea typeface="Dosis Light"/>
              <a:cs typeface="Dosis Light"/>
              <a:sym typeface="Dosis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6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" y="889995"/>
            <a:ext cx="7137356" cy="4229101"/>
          </a:xfrm>
          <a:prstGeom prst="rect">
            <a:avLst/>
          </a:prstGeom>
        </p:spPr>
      </p:pic>
      <p:sp>
        <p:nvSpPr>
          <p:cNvPr id="7" name="Shape 3859"/>
          <p:cNvSpPr txBox="1">
            <a:spLocks/>
          </p:cNvSpPr>
          <p:nvPr/>
        </p:nvSpPr>
        <p:spPr>
          <a:xfrm>
            <a:off x="395401" y="-24404"/>
            <a:ext cx="7263830" cy="78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24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algn="ctr"/>
            <a:r>
              <a:rPr lang="en" sz="1400" dirty="0" smtClean="0">
                <a:latin typeface="Calibri" panose="020F0502020204030204" pitchFamily="34" charset="0"/>
              </a:rPr>
              <a:t>12</a:t>
            </a:r>
            <a:r>
              <a:rPr lang="en" sz="1400" baseline="30000" dirty="0" smtClean="0">
                <a:latin typeface="Calibri" panose="020F0502020204030204" pitchFamily="34" charset="0"/>
              </a:rPr>
              <a:t>th</a:t>
            </a:r>
            <a:r>
              <a:rPr lang="en" sz="1400" dirty="0" smtClean="0">
                <a:latin typeface="Calibri" panose="020F0502020204030204" pitchFamily="34" charset="0"/>
              </a:rPr>
              <a:t> Consultative Forum</a:t>
            </a:r>
            <a:endParaRPr lang="en" sz="1400" dirty="0" smtClean="0">
              <a:latin typeface="Calibri" panose="020F0502020204030204" pitchFamily="34" charset="0"/>
            </a:endParaRPr>
          </a:p>
          <a:p>
            <a:pPr algn="ctr"/>
            <a:r>
              <a:rPr lang="en" sz="1400" dirty="0" smtClean="0">
                <a:solidFill>
                  <a:srgbClr val="0B87A1"/>
                </a:solidFill>
                <a:latin typeface="Calibri" panose="020F0502020204030204" pitchFamily="34" charset="0"/>
                <a:ea typeface="Dosis Light"/>
                <a:cs typeface="Dosis Light"/>
                <a:sym typeface="Dosis Light"/>
              </a:rPr>
              <a:t>Panel 2 Supervisory Apporaches on Insurtech and Regulatory Challenges </a:t>
            </a:r>
            <a:endParaRPr lang="en" sz="1400" dirty="0">
              <a:solidFill>
                <a:srgbClr val="0B87A1"/>
              </a:solidFill>
              <a:latin typeface="Calibri" panose="020F0502020204030204" pitchFamily="34" charset="0"/>
              <a:ea typeface="Dosis Light"/>
              <a:cs typeface="Dosis Light"/>
            </a:endParaRPr>
          </a:p>
          <a:p>
            <a:endParaRPr lang="en" sz="1400" dirty="0">
              <a:latin typeface="Calibri" panose="020F0502020204030204" pitchFamily="34" charset="0"/>
            </a:endParaRPr>
          </a:p>
        </p:txBody>
      </p:sp>
      <p:sp>
        <p:nvSpPr>
          <p:cNvPr id="8" name="Shape 3859"/>
          <p:cNvSpPr txBox="1">
            <a:spLocks/>
          </p:cNvSpPr>
          <p:nvPr/>
        </p:nvSpPr>
        <p:spPr>
          <a:xfrm>
            <a:off x="-2" y="392400"/>
            <a:ext cx="7087045" cy="78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24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r>
              <a:rPr lang="en" sz="2200" dirty="0" smtClean="0">
                <a:solidFill>
                  <a:srgbClr val="0B87A1"/>
                </a:solidFill>
                <a:latin typeface="Calibri" panose="020F0502020204030204" pitchFamily="34" charset="0"/>
                <a:ea typeface="Dosis Light"/>
                <a:cs typeface="Dosis Light"/>
                <a:sym typeface="Dosis Light"/>
              </a:rPr>
              <a:t>IAIS Report: FinTech Developments in the Insurance Industry</a:t>
            </a:r>
          </a:p>
        </p:txBody>
      </p:sp>
      <p:sp>
        <p:nvSpPr>
          <p:cNvPr id="9" name="Shape 3859"/>
          <p:cNvSpPr txBox="1">
            <a:spLocks/>
          </p:cNvSpPr>
          <p:nvPr/>
        </p:nvSpPr>
        <p:spPr>
          <a:xfrm>
            <a:off x="7137355" y="4751100"/>
            <a:ext cx="3057004" cy="78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24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r>
              <a:rPr lang="en" sz="1000" dirty="0" smtClean="0">
                <a:solidFill>
                  <a:srgbClr val="0B87A1"/>
                </a:solidFill>
                <a:latin typeface="Calibri" panose="020F0502020204030204" pitchFamily="34" charset="0"/>
                <a:ea typeface="Dosis Light"/>
                <a:cs typeface="Dosis Light"/>
              </a:rPr>
              <a:t>Colombo, Sri Lanka</a:t>
            </a:r>
            <a:endParaRPr lang="en" sz="1000" dirty="0">
              <a:solidFill>
                <a:srgbClr val="0B87A1"/>
              </a:solidFill>
              <a:latin typeface="Calibri" panose="020F0502020204030204" pitchFamily="34" charset="0"/>
              <a:ea typeface="Dosis Light"/>
              <a:cs typeface="Dosis Light"/>
            </a:endParaRPr>
          </a:p>
          <a:p>
            <a:r>
              <a:rPr lang="en" sz="1000" dirty="0" smtClean="0">
                <a:solidFill>
                  <a:srgbClr val="0B87A1"/>
                </a:solidFill>
                <a:latin typeface="Calibri" panose="020F0502020204030204" pitchFamily="34" charset="0"/>
                <a:ea typeface="Dosis Light"/>
                <a:cs typeface="Dosis Light"/>
              </a:rPr>
              <a:t>20 March 2018</a:t>
            </a:r>
            <a:endParaRPr lang="en" sz="1000" dirty="0">
              <a:solidFill>
                <a:srgbClr val="0B87A1"/>
              </a:solidFill>
              <a:latin typeface="Calibri" panose="020F0502020204030204" pitchFamily="34" charset="0"/>
              <a:ea typeface="Dosis Light"/>
              <a:cs typeface="Dosis Light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0" y="94035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" b="1" dirty="0" smtClean="0">
                <a:solidFill>
                  <a:schemeClr val="bg1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Dosis Light"/>
              </a:rPr>
              <a:t>Peter van den Broeke</a:t>
            </a:r>
          </a:p>
          <a:p>
            <a:endParaRPr lang="en" sz="1000" b="1" dirty="0">
              <a:solidFill>
                <a:schemeClr val="bg1"/>
              </a:solidFill>
              <a:latin typeface="Calibri" panose="020F0502020204030204" pitchFamily="34" charset="0"/>
              <a:ea typeface="Titillium Web Light"/>
              <a:cs typeface="Titillium Web Light"/>
              <a:sym typeface="Dosis Light"/>
            </a:endParaRPr>
          </a:p>
          <a:p>
            <a:r>
              <a:rPr lang="en" sz="1000" b="1" dirty="0" smtClean="0">
                <a:solidFill>
                  <a:schemeClr val="bg1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Dosis Light"/>
              </a:rPr>
              <a:t>With special thanks to Denise Garcia</a:t>
            </a:r>
          </a:p>
          <a:p>
            <a:pPr lvl="0"/>
            <a:r>
              <a:rPr lang="en" sz="1000" dirty="0">
                <a:solidFill>
                  <a:srgbClr val="FFFFFF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Dosis Light"/>
              </a:rPr>
              <a:t>Research and Development General Director, CNSF</a:t>
            </a:r>
          </a:p>
          <a:p>
            <a:endParaRPr lang="en" sz="1000" dirty="0">
              <a:solidFill>
                <a:schemeClr val="bg1"/>
              </a:solidFill>
              <a:latin typeface="Calibri" panose="020F0502020204030204" pitchFamily="34" charset="0"/>
              <a:ea typeface="Titillium Web Light"/>
              <a:cs typeface="Titillium Web Light"/>
              <a:sym typeface="Titillium Web Light"/>
            </a:endParaRPr>
          </a:p>
        </p:txBody>
      </p:sp>
      <p:pic>
        <p:nvPicPr>
          <p:cNvPr id="10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846029" y="49347"/>
            <a:ext cx="1272834" cy="34305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" y="73657"/>
            <a:ext cx="1149409" cy="28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3987"/>
          <p:cNvSpPr txBox="1">
            <a:spLocks/>
          </p:cNvSpPr>
          <p:nvPr/>
        </p:nvSpPr>
        <p:spPr>
          <a:xfrm>
            <a:off x="208262" y="-85381"/>
            <a:ext cx="8935738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r>
              <a:rPr lang="en" sz="3600" dirty="0" smtClean="0">
                <a:latin typeface="Calibri" panose="020F0502020204030204" pitchFamily="34" charset="0"/>
              </a:rPr>
              <a:t>Other legal &amp; regulatory considerations</a:t>
            </a:r>
            <a:endParaRPr lang="en" sz="3600" dirty="0">
              <a:latin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368"/>
            <a:ext cx="9144000" cy="428639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89499" y="2840478"/>
            <a:ext cx="6737254" cy="222389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 smtClean="0">
                <a:latin typeface="Calibri" panose="020F0502020204030204" pitchFamily="34" charset="0"/>
              </a:rPr>
              <a:t>The </a:t>
            </a:r>
            <a:r>
              <a:rPr lang="en-CA" sz="1800" dirty="0">
                <a:latin typeface="Calibri" panose="020F0502020204030204" pitchFamily="34" charset="0"/>
              </a:rPr>
              <a:t>regulatory status of </a:t>
            </a:r>
            <a:r>
              <a:rPr lang="en-CA" sz="1800" dirty="0" smtClean="0">
                <a:latin typeface="Calibri" panose="020F0502020204030204" pitchFamily="34" charset="0"/>
              </a:rPr>
              <a:t>P2P </a:t>
            </a:r>
            <a:r>
              <a:rPr lang="en-CA" sz="1800" dirty="0">
                <a:latin typeface="Calibri" panose="020F0502020204030204" pitchFamily="34" charset="0"/>
              </a:rPr>
              <a:t>insurance </a:t>
            </a:r>
            <a:r>
              <a:rPr lang="en-CA" sz="1800" dirty="0" smtClean="0">
                <a:latin typeface="Calibri" panose="020F0502020204030204" pitchFamily="34" charset="0"/>
              </a:rPr>
              <a:t>providers, </a:t>
            </a:r>
            <a:r>
              <a:rPr lang="en-CA" sz="1800" dirty="0">
                <a:latin typeface="Calibri" panose="020F0502020204030204" pitchFamily="34" charset="0"/>
              </a:rPr>
              <a:t>which may have the characteristics of insurance firms, agent/brokers or reinsurers; </a:t>
            </a:r>
            <a:endParaRPr lang="en-CA" sz="18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 smtClean="0">
                <a:latin typeface="Calibri" panose="020F0502020204030204" pitchFamily="34" charset="0"/>
              </a:rPr>
              <a:t>The </a:t>
            </a:r>
            <a:r>
              <a:rPr lang="en-CA" sz="1800" dirty="0">
                <a:latin typeface="Calibri" panose="020F0502020204030204" pitchFamily="34" charset="0"/>
              </a:rPr>
              <a:t>legal certainty and enforceability of smart contracts; </a:t>
            </a:r>
            <a:endParaRPr lang="en-CA" sz="18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 smtClean="0">
                <a:latin typeface="Calibri" panose="020F0502020204030204" pitchFamily="34" charset="0"/>
              </a:rPr>
              <a:t>Jurisdictional </a:t>
            </a:r>
            <a:r>
              <a:rPr lang="en-CA" sz="1800" dirty="0">
                <a:latin typeface="Calibri" panose="020F0502020204030204" pitchFamily="34" charset="0"/>
              </a:rPr>
              <a:t>aspects of Autonomous Decentralised Organisations (DOAs) that - for example using smart contracts on blockchains – may (seem to) exist as virtual insurers. 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1257" y="772019"/>
            <a:ext cx="51315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FinTech</a:t>
            </a:r>
            <a:r>
              <a:rPr lang="en-CA" sz="1800" dirty="0" smtClean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 </a:t>
            </a:r>
            <a:r>
              <a:rPr lang="en-CA" sz="1800" b="1" dirty="0" smtClean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developments</a:t>
            </a:r>
            <a:r>
              <a:rPr lang="en-CA" sz="1800" dirty="0" smtClean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 are </a:t>
            </a:r>
            <a:r>
              <a:rPr lang="en-CA" sz="1800" dirty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potentially </a:t>
            </a:r>
            <a:r>
              <a:rPr lang="en-CA" sz="1800" b="1" dirty="0" smtClean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disruptive</a:t>
            </a:r>
            <a:r>
              <a:rPr lang="en-CA" sz="1800" dirty="0" smtClean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sz="1800" dirty="0">
              <a:solidFill>
                <a:srgbClr val="003B55"/>
              </a:solidFill>
              <a:latin typeface="Calibri" panose="020F0502020204030204" pitchFamily="34" charset="0"/>
              <a:ea typeface="Dosis Light"/>
              <a:cs typeface="Dosis Ligh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1800" dirty="0" smtClean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Currently</a:t>
            </a:r>
            <a:r>
              <a:rPr lang="en-CA" sz="1800" b="1" dirty="0" smtClean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 uncertain </a:t>
            </a:r>
            <a:r>
              <a:rPr lang="en-CA" sz="1800" dirty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to </a:t>
            </a:r>
            <a:r>
              <a:rPr lang="en-CA" sz="1800" dirty="0" smtClean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oversee </a:t>
            </a:r>
            <a:r>
              <a:rPr lang="en-CA" sz="1800" dirty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and understand </a:t>
            </a:r>
            <a:r>
              <a:rPr lang="en-CA" sz="1800" dirty="0" smtClean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how the  </a:t>
            </a:r>
            <a:r>
              <a:rPr lang="en-CA" sz="1800" b="1" dirty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insurance </a:t>
            </a:r>
            <a:r>
              <a:rPr lang="en-CA" sz="1800" b="1" dirty="0" smtClean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market </a:t>
            </a:r>
            <a:r>
              <a:rPr lang="en-CA" sz="1800" dirty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and </a:t>
            </a:r>
            <a:r>
              <a:rPr lang="en-CA" sz="1800" dirty="0" smtClean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its </a:t>
            </a:r>
            <a:r>
              <a:rPr lang="en-CA" sz="1800" b="1" dirty="0" smtClean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supervision </a:t>
            </a:r>
            <a:r>
              <a:rPr lang="en-CA" sz="1800" dirty="0" smtClean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will be</a:t>
            </a:r>
            <a:r>
              <a:rPr lang="en-CA" sz="1800" b="1" dirty="0" smtClean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 affected</a:t>
            </a:r>
            <a:r>
              <a:rPr lang="en-CA" sz="1800" dirty="0" smtClean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sz="1800" dirty="0">
              <a:solidFill>
                <a:srgbClr val="003B55"/>
              </a:solidFill>
              <a:latin typeface="Calibri" panose="020F0502020204030204" pitchFamily="34" charset="0"/>
              <a:ea typeface="Dosis Light"/>
              <a:cs typeface="Dosis Ligh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Scenario analysis and possible </a:t>
            </a:r>
            <a:r>
              <a:rPr lang="en-GB" sz="1800" dirty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implications for </a:t>
            </a:r>
            <a:r>
              <a:rPr lang="en-GB" sz="1800" dirty="0" smtClean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supervision can </a:t>
            </a:r>
            <a:r>
              <a:rPr lang="en-GB" sz="1800" b="1" dirty="0" smtClean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assist</a:t>
            </a:r>
            <a:r>
              <a:rPr lang="en-GB" sz="1800" dirty="0" smtClean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 </a:t>
            </a:r>
            <a:r>
              <a:rPr lang="en-GB" sz="1800" dirty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in shaping the </a:t>
            </a:r>
            <a:r>
              <a:rPr lang="en-GB" sz="1800" b="1" dirty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future strategic direction </a:t>
            </a:r>
            <a:r>
              <a:rPr lang="en-GB" sz="1800" dirty="0" smtClean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of supervisors and IAIS.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3B55"/>
              </a:solidFill>
              <a:latin typeface="Calibri" panose="020F0502020204030204" pitchFamily="34" charset="0"/>
              <a:ea typeface="Dosis Light"/>
              <a:cs typeface="Dosis Ligh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Report </a:t>
            </a:r>
            <a:r>
              <a:rPr lang="en-GB" sz="1800" dirty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presents </a:t>
            </a:r>
            <a:r>
              <a:rPr lang="en-GB" sz="1800" dirty="0" smtClean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relevant </a:t>
            </a:r>
            <a:r>
              <a:rPr lang="en-GB" sz="1800" b="1" dirty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challenges</a:t>
            </a:r>
            <a:r>
              <a:rPr lang="en-GB" sz="1800" dirty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 that </a:t>
            </a:r>
            <a:r>
              <a:rPr lang="en-GB" sz="1800" b="1" dirty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insurance</a:t>
            </a:r>
            <a:r>
              <a:rPr lang="en-GB" sz="1800" dirty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 </a:t>
            </a:r>
            <a:r>
              <a:rPr lang="en-GB" sz="1800" b="1" dirty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supervisors</a:t>
            </a:r>
            <a:r>
              <a:rPr lang="en-GB" sz="1800" dirty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 may face in the </a:t>
            </a:r>
            <a:r>
              <a:rPr lang="en-GB" sz="1800" b="1" dirty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near future </a:t>
            </a:r>
            <a:r>
              <a:rPr lang="en-GB" sz="1800" dirty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when addressing </a:t>
            </a:r>
            <a:r>
              <a:rPr lang="en-GB" sz="1800" dirty="0" smtClean="0">
                <a:solidFill>
                  <a:srgbClr val="003B55"/>
                </a:solidFill>
                <a:latin typeface="Calibri" panose="020F0502020204030204" pitchFamily="34" charset="0"/>
                <a:ea typeface="Dosis Light"/>
                <a:cs typeface="Dosis Light"/>
              </a:rPr>
              <a:t>FinTech innovations.</a:t>
            </a:r>
            <a:endParaRPr lang="en-US" sz="1800" dirty="0">
              <a:solidFill>
                <a:srgbClr val="003B55"/>
              </a:solidFill>
              <a:latin typeface="Calibri" panose="020F0502020204030204" pitchFamily="34" charset="0"/>
              <a:ea typeface="Dosis Light"/>
              <a:cs typeface="Dosis Light"/>
            </a:endParaRPr>
          </a:p>
        </p:txBody>
      </p:sp>
      <p:sp>
        <p:nvSpPr>
          <p:cNvPr id="4" name="Shape 3987"/>
          <p:cNvSpPr txBox="1">
            <a:spLocks/>
          </p:cNvSpPr>
          <p:nvPr/>
        </p:nvSpPr>
        <p:spPr>
          <a:xfrm>
            <a:off x="208262" y="-85381"/>
            <a:ext cx="8935738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r>
              <a:rPr lang="en" sz="3600" dirty="0" smtClean="0">
                <a:latin typeface="Calibri" panose="020F0502020204030204" pitchFamily="34" charset="0"/>
              </a:rPr>
              <a:t>Conclusions</a:t>
            </a:r>
            <a:endParaRPr lang="en" sz="3600" dirty="0">
              <a:latin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568418" y="0"/>
            <a:ext cx="157558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upo 5"/>
          <p:cNvGrpSpPr/>
          <p:nvPr/>
        </p:nvGrpSpPr>
        <p:grpSpPr>
          <a:xfrm>
            <a:off x="7482177" y="106326"/>
            <a:ext cx="929415" cy="5037174"/>
            <a:chOff x="7482177" y="-30506"/>
            <a:chExt cx="929415" cy="5174006"/>
          </a:xfrm>
        </p:grpSpPr>
        <p:sp>
          <p:nvSpPr>
            <p:cNvPr id="7" name="Rectángulo 6"/>
            <p:cNvSpPr/>
            <p:nvPr/>
          </p:nvSpPr>
          <p:spPr>
            <a:xfrm>
              <a:off x="7482177" y="1410617"/>
              <a:ext cx="906448" cy="1017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7482177" y="2384615"/>
              <a:ext cx="906448" cy="1017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7482177" y="3079756"/>
              <a:ext cx="906448" cy="2063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7505144" y="-30506"/>
              <a:ext cx="906448" cy="1520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306" y="857399"/>
            <a:ext cx="3725694" cy="352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8" name="Shape 4038"/>
          <p:cNvSpPr txBox="1">
            <a:spLocks noGrp="1"/>
          </p:cNvSpPr>
          <p:nvPr>
            <p:ph type="ctrTitle" idx="4294967295"/>
          </p:nvPr>
        </p:nvSpPr>
        <p:spPr>
          <a:xfrm>
            <a:off x="2650787" y="1846046"/>
            <a:ext cx="48639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 smtClean="0">
                <a:solidFill>
                  <a:srgbClr val="80BFB7"/>
                </a:solidFill>
                <a:latin typeface="Calibri" panose="020F0502020204030204" pitchFamily="34" charset="0"/>
              </a:rPr>
              <a:t>Thanks</a:t>
            </a:r>
            <a:endParaRPr lang="en" sz="6000" dirty="0">
              <a:solidFill>
                <a:srgbClr val="80BFB7"/>
              </a:solidFill>
              <a:latin typeface="Calibri" panose="020F0502020204030204" pitchFamily="34" charset="0"/>
            </a:endParaRPr>
          </a:p>
        </p:txBody>
      </p:sp>
      <p:sp>
        <p:nvSpPr>
          <p:cNvPr id="4040" name="Shape 4040"/>
          <p:cNvSpPr txBox="1">
            <a:spLocks noGrp="1"/>
          </p:cNvSpPr>
          <p:nvPr>
            <p:ph type="body" idx="4294967295"/>
          </p:nvPr>
        </p:nvSpPr>
        <p:spPr>
          <a:xfrm>
            <a:off x="141050" y="3938061"/>
            <a:ext cx="4863900" cy="1613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>
                <a:solidFill>
                  <a:srgbClr val="D3EBD5"/>
                </a:solidFill>
                <a:latin typeface="Calibri" panose="020F0502020204030204" pitchFamily="34" charset="0"/>
              </a:rPr>
              <a:t>P</a:t>
            </a:r>
            <a:r>
              <a:rPr lang="en" dirty="0" smtClean="0">
                <a:solidFill>
                  <a:srgbClr val="D3EBD5"/>
                </a:solidFill>
                <a:latin typeface="Calibri" panose="020F0502020204030204" pitchFamily="34" charset="0"/>
              </a:rPr>
              <a:t>eter.vandenbroeke@bis.org</a:t>
            </a:r>
            <a:endParaRPr lang="en" dirty="0">
              <a:solidFill>
                <a:srgbClr val="D3EBD5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hape 3859"/>
          <p:cNvSpPr txBox="1">
            <a:spLocks/>
          </p:cNvSpPr>
          <p:nvPr/>
        </p:nvSpPr>
        <p:spPr>
          <a:xfrm>
            <a:off x="395401" y="-24404"/>
            <a:ext cx="7263830" cy="78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24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algn="ctr"/>
            <a:r>
              <a:rPr lang="en" sz="2000" dirty="0">
                <a:latin typeface="Calibri" panose="020F0502020204030204" pitchFamily="34" charset="0"/>
              </a:rPr>
              <a:t>12</a:t>
            </a:r>
            <a:r>
              <a:rPr lang="en" sz="2000" baseline="30000" dirty="0">
                <a:latin typeface="Calibri" panose="020F0502020204030204" pitchFamily="34" charset="0"/>
              </a:rPr>
              <a:t>th</a:t>
            </a:r>
            <a:r>
              <a:rPr lang="en" sz="2000" dirty="0">
                <a:latin typeface="Calibri" panose="020F0502020204030204" pitchFamily="34" charset="0"/>
              </a:rPr>
              <a:t> Consultative Forum</a:t>
            </a:r>
          </a:p>
          <a:p>
            <a:pPr algn="ctr"/>
            <a:r>
              <a:rPr lang="en" sz="2000" dirty="0">
                <a:solidFill>
                  <a:srgbClr val="0B87A1"/>
                </a:solidFill>
                <a:latin typeface="Calibri" panose="020F0502020204030204" pitchFamily="34" charset="0"/>
                <a:ea typeface="Dosis Light"/>
                <a:cs typeface="Dosis Light"/>
                <a:sym typeface="Dosis Light"/>
              </a:rPr>
              <a:t>Panel 2 Supervisory Apporaches on Insurtech and Regulatory Challenges </a:t>
            </a:r>
            <a:endParaRPr lang="en" sz="2000" dirty="0">
              <a:solidFill>
                <a:srgbClr val="0B87A1"/>
              </a:solidFill>
              <a:latin typeface="Calibri" panose="020F0502020204030204" pitchFamily="34" charset="0"/>
              <a:ea typeface="Dosis Light"/>
              <a:cs typeface="Dosis Light"/>
            </a:endParaRPr>
          </a:p>
          <a:p>
            <a:endParaRPr lang="en" sz="2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/>
          <p:cNvGrpSpPr/>
          <p:nvPr/>
        </p:nvGrpSpPr>
        <p:grpSpPr>
          <a:xfrm>
            <a:off x="152405" y="-85381"/>
            <a:ext cx="8680310" cy="4997376"/>
            <a:chOff x="152405" y="-85381"/>
            <a:chExt cx="8680310" cy="4997376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9865" y="345377"/>
              <a:ext cx="2178995" cy="2833136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2556" y="1587492"/>
              <a:ext cx="2190159" cy="2789479"/>
            </a:xfrm>
            <a:prstGeom prst="rect">
              <a:avLst/>
            </a:prstGeom>
          </p:spPr>
        </p:pic>
        <p:sp>
          <p:nvSpPr>
            <p:cNvPr id="6" name="Shape 3987"/>
            <p:cNvSpPr txBox="1">
              <a:spLocks/>
            </p:cNvSpPr>
            <p:nvPr/>
          </p:nvSpPr>
          <p:spPr>
            <a:xfrm>
              <a:off x="208262" y="-85381"/>
              <a:ext cx="6761100" cy="857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BFB7"/>
                </a:buClr>
                <a:buSzPct val="100000"/>
                <a:buFont typeface="Dosis Light"/>
                <a:buNone/>
                <a:defRPr sz="6000" b="0" i="0" u="none" strike="noStrike" cap="none">
                  <a:solidFill>
                    <a:srgbClr val="80BFB7"/>
                  </a:solidFill>
                  <a:latin typeface="Dosis Light"/>
                  <a:ea typeface="Dosis Light"/>
                  <a:cs typeface="Dosis Light"/>
                  <a:sym typeface="Dosis Light"/>
                </a:defRPr>
              </a:lvl1pPr>
              <a:lvl2pPr lvl="1">
                <a:spcBef>
                  <a:spcPts val="0"/>
                </a:spcBef>
                <a:buClr>
                  <a:srgbClr val="80BFB7"/>
                </a:buClr>
                <a:buSzPct val="100000"/>
                <a:buFont typeface="Dosis Light"/>
                <a:buNone/>
                <a:defRPr sz="6000">
                  <a:solidFill>
                    <a:srgbClr val="80BFB7"/>
                  </a:solidFill>
                  <a:latin typeface="Dosis Light"/>
                  <a:ea typeface="Dosis Light"/>
                  <a:cs typeface="Dosis Light"/>
                  <a:sym typeface="Dosis Light"/>
                </a:defRPr>
              </a:lvl2pPr>
              <a:lvl3pPr lvl="2">
                <a:spcBef>
                  <a:spcPts val="0"/>
                </a:spcBef>
                <a:buClr>
                  <a:srgbClr val="80BFB7"/>
                </a:buClr>
                <a:buSzPct val="100000"/>
                <a:buFont typeface="Dosis Light"/>
                <a:buNone/>
                <a:defRPr sz="6000">
                  <a:solidFill>
                    <a:srgbClr val="80BFB7"/>
                  </a:solidFill>
                  <a:latin typeface="Dosis Light"/>
                  <a:ea typeface="Dosis Light"/>
                  <a:cs typeface="Dosis Light"/>
                  <a:sym typeface="Dosis Light"/>
                </a:defRPr>
              </a:lvl3pPr>
              <a:lvl4pPr lvl="3">
                <a:spcBef>
                  <a:spcPts val="0"/>
                </a:spcBef>
                <a:buClr>
                  <a:srgbClr val="80BFB7"/>
                </a:buClr>
                <a:buSzPct val="100000"/>
                <a:buFont typeface="Dosis Light"/>
                <a:buNone/>
                <a:defRPr sz="6000">
                  <a:solidFill>
                    <a:srgbClr val="80BFB7"/>
                  </a:solidFill>
                  <a:latin typeface="Dosis Light"/>
                  <a:ea typeface="Dosis Light"/>
                  <a:cs typeface="Dosis Light"/>
                  <a:sym typeface="Dosis Light"/>
                </a:defRPr>
              </a:lvl4pPr>
              <a:lvl5pPr lvl="4">
                <a:spcBef>
                  <a:spcPts val="0"/>
                </a:spcBef>
                <a:buClr>
                  <a:srgbClr val="80BFB7"/>
                </a:buClr>
                <a:buSzPct val="100000"/>
                <a:buFont typeface="Dosis Light"/>
                <a:buNone/>
                <a:defRPr sz="6000">
                  <a:solidFill>
                    <a:srgbClr val="80BFB7"/>
                  </a:solidFill>
                  <a:latin typeface="Dosis Light"/>
                  <a:ea typeface="Dosis Light"/>
                  <a:cs typeface="Dosis Light"/>
                  <a:sym typeface="Dosis Light"/>
                </a:defRPr>
              </a:lvl5pPr>
              <a:lvl6pPr lvl="5">
                <a:spcBef>
                  <a:spcPts val="0"/>
                </a:spcBef>
                <a:buClr>
                  <a:srgbClr val="80BFB7"/>
                </a:buClr>
                <a:buSzPct val="100000"/>
                <a:buFont typeface="Dosis Light"/>
                <a:buNone/>
                <a:defRPr sz="6000">
                  <a:solidFill>
                    <a:srgbClr val="80BFB7"/>
                  </a:solidFill>
                  <a:latin typeface="Dosis Light"/>
                  <a:ea typeface="Dosis Light"/>
                  <a:cs typeface="Dosis Light"/>
                  <a:sym typeface="Dosis Light"/>
                </a:defRPr>
              </a:lvl6pPr>
              <a:lvl7pPr lvl="6">
                <a:spcBef>
                  <a:spcPts val="0"/>
                </a:spcBef>
                <a:buClr>
                  <a:srgbClr val="80BFB7"/>
                </a:buClr>
                <a:buSzPct val="100000"/>
                <a:buFont typeface="Dosis Light"/>
                <a:buNone/>
                <a:defRPr sz="6000">
                  <a:solidFill>
                    <a:srgbClr val="80BFB7"/>
                  </a:solidFill>
                  <a:latin typeface="Dosis Light"/>
                  <a:ea typeface="Dosis Light"/>
                  <a:cs typeface="Dosis Light"/>
                  <a:sym typeface="Dosis Light"/>
                </a:defRPr>
              </a:lvl7pPr>
              <a:lvl8pPr lvl="7">
                <a:spcBef>
                  <a:spcPts val="0"/>
                </a:spcBef>
                <a:buClr>
                  <a:srgbClr val="80BFB7"/>
                </a:buClr>
                <a:buSzPct val="100000"/>
                <a:buFont typeface="Dosis Light"/>
                <a:buNone/>
                <a:defRPr sz="6000">
                  <a:solidFill>
                    <a:srgbClr val="80BFB7"/>
                  </a:solidFill>
                  <a:latin typeface="Dosis Light"/>
                  <a:ea typeface="Dosis Light"/>
                  <a:cs typeface="Dosis Light"/>
                  <a:sym typeface="Dosis Light"/>
                </a:defRPr>
              </a:lvl8pPr>
              <a:lvl9pPr lvl="8">
                <a:spcBef>
                  <a:spcPts val="0"/>
                </a:spcBef>
                <a:buClr>
                  <a:srgbClr val="80BFB7"/>
                </a:buClr>
                <a:buSzPct val="100000"/>
                <a:buFont typeface="Dosis Light"/>
                <a:buNone/>
                <a:defRPr sz="6000">
                  <a:solidFill>
                    <a:srgbClr val="80BFB7"/>
                  </a:solidFill>
                  <a:latin typeface="Dosis Light"/>
                  <a:ea typeface="Dosis Light"/>
                  <a:cs typeface="Dosis Light"/>
                  <a:sym typeface="Dosis Light"/>
                </a:defRPr>
              </a:lvl9pPr>
            </a:lstStyle>
            <a:p>
              <a:r>
                <a:rPr lang="en" sz="3600" dirty="0" smtClean="0">
                  <a:latin typeface="Calibri" panose="020F0502020204030204" pitchFamily="34" charset="0"/>
                </a:rPr>
                <a:t>Background</a:t>
              </a:r>
              <a:endParaRPr lang="en" sz="3600" dirty="0">
                <a:latin typeface="Calibri" panose="020F0502020204030204" pitchFamily="34" charset="0"/>
              </a:endParaRPr>
            </a:p>
          </p:txBody>
        </p:sp>
        <p:sp>
          <p:nvSpPr>
            <p:cNvPr id="7" name="Shape 3990"/>
            <p:cNvSpPr txBox="1">
              <a:spLocks/>
            </p:cNvSpPr>
            <p:nvPr/>
          </p:nvSpPr>
          <p:spPr>
            <a:xfrm>
              <a:off x="597891" y="772019"/>
              <a:ext cx="5057417" cy="1435200"/>
            </a:xfrm>
            <a:prstGeom prst="rect">
              <a:avLst/>
            </a:prstGeom>
          </p:spPr>
          <p:txBody>
            <a:bodyPr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-CA" sz="1800" dirty="0">
                  <a:solidFill>
                    <a:schemeClr val="bg1"/>
                  </a:solidFill>
                  <a:latin typeface="Calibri" panose="020F0502020204030204" pitchFamily="34" charset="0"/>
                  <a:ea typeface="Dosis Light"/>
                  <a:cs typeface="Dosis Light"/>
                  <a:sym typeface="Titillium Web Light"/>
                </a:rPr>
                <a:t>Overview of FinTech developments relevant to the insurance industry - description, drivers, investment landscape.</a:t>
              </a:r>
            </a:p>
            <a:p>
              <a:pPr algn="just"/>
              <a:endParaRPr lang="en-CA" sz="1800" dirty="0">
                <a:solidFill>
                  <a:schemeClr val="bg1"/>
                </a:solidFill>
                <a:latin typeface="Calibri" panose="020F0502020204030204" pitchFamily="34" charset="0"/>
                <a:ea typeface="Dosis Light"/>
                <a:cs typeface="Dosis Light"/>
                <a:sym typeface="Titillium Web Light"/>
              </a:endParaRPr>
            </a:p>
            <a:p>
              <a:pPr algn="just"/>
              <a:r>
                <a:rPr lang="en-CA" sz="1800" dirty="0">
                  <a:solidFill>
                    <a:schemeClr val="bg1"/>
                  </a:solidFill>
                  <a:latin typeface="Calibri" panose="020F0502020204030204" pitchFamily="34" charset="0"/>
                  <a:ea typeface="Dosis Light"/>
                  <a:cs typeface="Dosis Light"/>
                  <a:sym typeface="Titillium Web Light"/>
                </a:rPr>
                <a:t>Analysis of potential impacts to the insurance landscape and to supervisory approach, based on three scenarios. </a:t>
              </a:r>
              <a:endParaRPr lang="en-CA" sz="1200" dirty="0"/>
            </a:p>
          </p:txBody>
        </p:sp>
        <p:sp>
          <p:nvSpPr>
            <p:cNvPr id="8" name="Shape 3977"/>
            <p:cNvSpPr/>
            <p:nvPr/>
          </p:nvSpPr>
          <p:spPr>
            <a:xfrm>
              <a:off x="208262" y="3511685"/>
              <a:ext cx="1492029" cy="1400307"/>
            </a:xfrm>
            <a:prstGeom prst="rect">
              <a:avLst/>
            </a:prstGeom>
            <a:noFill/>
            <a:ln w="76200" cap="flat" cmpd="sng">
              <a:solidFill>
                <a:srgbClr val="D3EBD5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lang="en" sz="1600" dirty="0" smtClean="0">
                <a:solidFill>
                  <a:schemeClr val="bg1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endParaRP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en" sz="1600" dirty="0" smtClean="0">
                  <a:solidFill>
                    <a:schemeClr val="bg1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FinTech 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en" sz="1600" dirty="0" smtClean="0">
                  <a:solidFill>
                    <a:schemeClr val="bg1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Task Force</a:t>
              </a:r>
            </a:p>
            <a:p>
              <a:pPr lvl="0" algn="ctr" rtl="0">
                <a:spcBef>
                  <a:spcPts val="0"/>
                </a:spcBef>
                <a:buNone/>
              </a:pPr>
              <a:endParaRPr lang="en" sz="1600" dirty="0">
                <a:solidFill>
                  <a:schemeClr val="bg1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endParaRPr>
            </a:p>
            <a:p>
              <a:pPr algn="ctr"/>
              <a:r>
                <a:rPr lang="en" sz="1000" dirty="0" smtClean="0">
                  <a:solidFill>
                    <a:srgbClr val="80BFB7"/>
                  </a:solidFill>
                  <a:latin typeface="Calibri" panose="020F0502020204030204" pitchFamily="34" charset="0"/>
                  <a:ea typeface="Dosis Light"/>
                  <a:cs typeface="Dosis Light"/>
                  <a:sym typeface="Titillium Web Light"/>
                </a:rPr>
                <a:t>Brazil, France, </a:t>
              </a:r>
              <a:r>
                <a:rPr lang="en" sz="1000" dirty="0">
                  <a:solidFill>
                    <a:srgbClr val="80BFB7"/>
                  </a:solidFill>
                  <a:latin typeface="Calibri" panose="020F0502020204030204" pitchFamily="34" charset="0"/>
                  <a:ea typeface="Dosis Light"/>
                  <a:cs typeface="Dosis Light"/>
                  <a:sym typeface="Titillium Web Light"/>
                </a:rPr>
                <a:t>Mexico, US, UK, IAIS Secrt.</a:t>
              </a:r>
            </a:p>
          </p:txBody>
        </p:sp>
        <p:sp>
          <p:nvSpPr>
            <p:cNvPr id="9" name="Shape 3978"/>
            <p:cNvSpPr/>
            <p:nvPr/>
          </p:nvSpPr>
          <p:spPr>
            <a:xfrm>
              <a:off x="4788057" y="3511687"/>
              <a:ext cx="1398734" cy="1400307"/>
            </a:xfrm>
            <a:prstGeom prst="rect">
              <a:avLst/>
            </a:prstGeom>
            <a:noFill/>
            <a:ln w="76200" cap="flat" cmpd="sng">
              <a:solidFill>
                <a:srgbClr val="0B87A1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last</a:t>
              </a:r>
            </a:p>
          </p:txBody>
        </p:sp>
        <p:sp>
          <p:nvSpPr>
            <p:cNvPr id="10" name="Shape 3979"/>
            <p:cNvSpPr/>
            <p:nvPr/>
          </p:nvSpPr>
          <p:spPr>
            <a:xfrm>
              <a:off x="2544807" y="3511688"/>
              <a:ext cx="1398734" cy="1400307"/>
            </a:xfrm>
            <a:prstGeom prst="rect">
              <a:avLst/>
            </a:prstGeom>
            <a:noFill/>
            <a:ln w="76200" cap="flat" cmpd="sng">
              <a:solidFill>
                <a:srgbClr val="80BFB7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600" dirty="0" smtClean="0">
                  <a:solidFill>
                    <a:schemeClr val="bg1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Roundtable Meetings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en" sz="1600" dirty="0" smtClean="0">
                  <a:solidFill>
                    <a:schemeClr val="bg1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Research</a:t>
              </a:r>
              <a:endParaRPr lang="en" sz="1600" dirty="0">
                <a:solidFill>
                  <a:schemeClr val="bg1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endParaRPr>
            </a:p>
          </p:txBody>
        </p:sp>
        <p:cxnSp>
          <p:nvCxnSpPr>
            <p:cNvPr id="11" name="Shape 3980"/>
            <p:cNvCxnSpPr>
              <a:stCxn id="8" idx="3"/>
              <a:endCxn id="10" idx="1"/>
            </p:cNvCxnSpPr>
            <p:nvPr/>
          </p:nvCxnSpPr>
          <p:spPr>
            <a:xfrm>
              <a:off x="1700291" y="4211839"/>
              <a:ext cx="844516" cy="3"/>
            </a:xfrm>
            <a:prstGeom prst="straightConnector1">
              <a:avLst/>
            </a:prstGeom>
            <a:noFill/>
            <a:ln w="38100" cap="flat" cmpd="sng">
              <a:solidFill>
                <a:srgbClr val="D3EBD5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cxnSp>
          <p:nvCxnSpPr>
            <p:cNvPr id="12" name="Shape 3981"/>
            <p:cNvCxnSpPr>
              <a:stCxn id="10" idx="3"/>
              <a:endCxn id="9" idx="1"/>
            </p:cNvCxnSpPr>
            <p:nvPr/>
          </p:nvCxnSpPr>
          <p:spPr>
            <a:xfrm flipV="1">
              <a:off x="3943541" y="4211841"/>
              <a:ext cx="844516" cy="1"/>
            </a:xfrm>
            <a:prstGeom prst="straightConnector1">
              <a:avLst/>
            </a:prstGeom>
            <a:noFill/>
            <a:ln w="38100" cap="flat" cmpd="sng">
              <a:solidFill>
                <a:srgbClr val="80BFB7"/>
              </a:solidFill>
              <a:prstDash val="solid"/>
              <a:round/>
              <a:headEnd type="diamond" w="med" len="med"/>
              <a:tailEnd type="diamond" w="med" len="med"/>
            </a:ln>
          </p:spPr>
        </p:cxnSp>
        <p:sp>
          <p:nvSpPr>
            <p:cNvPr id="2" name="Rectángulo 1"/>
            <p:cNvSpPr/>
            <p:nvPr/>
          </p:nvSpPr>
          <p:spPr>
            <a:xfrm rot="16200000">
              <a:off x="-324008" y="1449225"/>
              <a:ext cx="1383713" cy="43088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200" dirty="0" smtClean="0">
                  <a:solidFill>
                    <a:srgbClr val="80BFB7"/>
                  </a:solidFill>
                  <a:latin typeface="Calibri" panose="020F0502020204030204" pitchFamily="34" charset="0"/>
                  <a:ea typeface="Dosis Light"/>
                  <a:cs typeface="Dosis Light"/>
                  <a:sym typeface="Dosis Light"/>
                </a:rPr>
                <a:t>Objectives</a:t>
              </a:r>
              <a:endParaRPr lang="es-ES" sz="2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4637373" y="3888435"/>
              <a:ext cx="169261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" sz="1600" dirty="0" smtClean="0">
                  <a:solidFill>
                    <a:schemeClr val="bg1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ExCo Approval</a:t>
              </a:r>
            </a:p>
            <a:p>
              <a:pPr lvl="0" algn="ctr"/>
              <a:r>
                <a:rPr lang="en" sz="1600" dirty="0" smtClean="0">
                  <a:solidFill>
                    <a:schemeClr val="bg1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Publication</a:t>
              </a:r>
              <a:endParaRPr lang="en" sz="1600" dirty="0">
                <a:solidFill>
                  <a:schemeClr val="bg1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4637373" y="4488839"/>
              <a:ext cx="169261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" sz="1200" dirty="0">
                  <a:solidFill>
                    <a:srgbClr val="80BFB7"/>
                  </a:solidFill>
                  <a:latin typeface="Calibri" panose="020F0502020204030204" pitchFamily="34" charset="0"/>
                  <a:ea typeface="Dosis Light"/>
                  <a:cs typeface="Dosis Light"/>
                  <a:sym typeface="Titillium Web Light"/>
                </a:rPr>
                <a:t>www.iaisweb.org</a:t>
              </a: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4950519" y="3561462"/>
              <a:ext cx="10663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80BFB7"/>
                  </a:solidFill>
                  <a:latin typeface="Calibri" panose="020F0502020204030204" pitchFamily="34" charset="0"/>
                  <a:ea typeface="Dosis Light"/>
                  <a:cs typeface="Dosis Light"/>
                  <a:sym typeface="Dosis Light"/>
                </a:rPr>
                <a:t>Feb-Mar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95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7575452" y="0"/>
            <a:ext cx="1568548" cy="5113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6497456" y="1425107"/>
            <a:ext cx="1913863" cy="1655217"/>
          </a:xfrm>
          <a:prstGeom prst="rect">
            <a:avLst/>
          </a:prstGeom>
          <a:solidFill>
            <a:srgbClr val="80BFB7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2556325" y="1425107"/>
            <a:ext cx="1970566" cy="1655217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58085" y="1425107"/>
            <a:ext cx="2198240" cy="1655217"/>
          </a:xfrm>
          <a:prstGeom prst="rect">
            <a:avLst/>
          </a:prstGeom>
          <a:solidFill>
            <a:srgbClr val="31468B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4526891" y="1425107"/>
            <a:ext cx="1970566" cy="1655217"/>
          </a:xfrm>
          <a:prstGeom prst="rect">
            <a:avLst/>
          </a:prstGeom>
          <a:solidFill>
            <a:srgbClr val="D3EBD5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2595433" y="1469901"/>
            <a:ext cx="2227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charset="2"/>
              <a:buChar char="v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Collecting and analyzing big data</a:t>
            </a:r>
          </a:p>
          <a:p>
            <a:pPr marL="285750" lvl="0" indent="-285750">
              <a:buClr>
                <a:schemeClr val="accent1"/>
              </a:buClr>
              <a:buFont typeface="Wingdings" charset="2"/>
              <a:buChar char="v"/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Developing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new approaches to underwrite risk 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&amp;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predict loss</a:t>
            </a:r>
            <a:endParaRPr lang="en-GB" sz="1600" dirty="0">
              <a:solidFill>
                <a:schemeClr val="bg1"/>
              </a:solidFill>
              <a:latin typeface="Calibri" panose="020F0502020204030204" pitchFamily="34" charset="0"/>
              <a:ea typeface="Titillium Web Light"/>
              <a:cs typeface="Titillium Web Ligh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513400" y="1454484"/>
            <a:ext cx="21361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80BFB7"/>
              </a:buClr>
              <a:buFont typeface="Wingdings" charset="2"/>
              <a:buChar char="v"/>
            </a:pPr>
            <a:r>
              <a:rPr lang="en-GB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Improving claims </a:t>
            </a:r>
            <a:r>
              <a:rPr lang="en-GB" sz="1600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administration, </a:t>
            </a:r>
            <a:r>
              <a:rPr lang="en-GB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reducing </a:t>
            </a:r>
            <a:r>
              <a:rPr lang="en-GB" sz="1600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operational costs </a:t>
            </a:r>
            <a:r>
              <a:rPr lang="en-GB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and increasing efficiency.</a:t>
            </a:r>
            <a:endParaRPr lang="es-MX" sz="1600" dirty="0">
              <a:solidFill>
                <a:srgbClr val="003B55"/>
              </a:solidFill>
              <a:latin typeface="Calibri" panose="020F0502020204030204" pitchFamily="34" charset="0"/>
              <a:ea typeface="Titillium Web Light"/>
              <a:cs typeface="Titillium Web Light"/>
            </a:endParaRPr>
          </a:p>
        </p:txBody>
      </p:sp>
      <p:sp>
        <p:nvSpPr>
          <p:cNvPr id="14" name="Shape 3987"/>
          <p:cNvSpPr txBox="1">
            <a:spLocks/>
          </p:cNvSpPr>
          <p:nvPr/>
        </p:nvSpPr>
        <p:spPr>
          <a:xfrm>
            <a:off x="208261" y="-85381"/>
            <a:ext cx="8217081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r>
              <a:rPr lang="en" sz="3600" dirty="0" smtClean="0">
                <a:latin typeface="Calibri" panose="020F0502020204030204" pitchFamily="34" charset="0"/>
              </a:rPr>
              <a:t>Overview: innovations in the value chain</a:t>
            </a:r>
            <a:endParaRPr lang="en" sz="3600" dirty="0">
              <a:latin typeface="Calibri" panose="020F0502020204030204" pitchFamily="34" charset="0"/>
            </a:endParaRPr>
          </a:p>
        </p:txBody>
      </p:sp>
      <p:sp>
        <p:nvSpPr>
          <p:cNvPr id="15" name="Pentágono 14"/>
          <p:cNvSpPr/>
          <p:nvPr/>
        </p:nvSpPr>
        <p:spPr>
          <a:xfrm>
            <a:off x="6269785" y="772019"/>
            <a:ext cx="2481775" cy="653088"/>
          </a:xfrm>
          <a:prstGeom prst="homePlate">
            <a:avLst/>
          </a:prstGeom>
          <a:solidFill>
            <a:srgbClr val="80B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ágono 15"/>
          <p:cNvSpPr/>
          <p:nvPr/>
        </p:nvSpPr>
        <p:spPr>
          <a:xfrm>
            <a:off x="4299218" y="772019"/>
            <a:ext cx="2481775" cy="653088"/>
          </a:xfrm>
          <a:prstGeom prst="homePlate">
            <a:avLst/>
          </a:prstGeom>
          <a:solidFill>
            <a:srgbClr val="D3E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ágono 16"/>
          <p:cNvSpPr/>
          <p:nvPr/>
        </p:nvSpPr>
        <p:spPr>
          <a:xfrm>
            <a:off x="2328651" y="772019"/>
            <a:ext cx="2481775" cy="65308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ágono 17"/>
          <p:cNvSpPr/>
          <p:nvPr/>
        </p:nvSpPr>
        <p:spPr>
          <a:xfrm>
            <a:off x="358084" y="772019"/>
            <a:ext cx="2481775" cy="653088"/>
          </a:xfrm>
          <a:prstGeom prst="homePlate">
            <a:avLst/>
          </a:prstGeom>
          <a:solidFill>
            <a:srgbClr val="31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ángulo 18"/>
          <p:cNvSpPr/>
          <p:nvPr/>
        </p:nvSpPr>
        <p:spPr>
          <a:xfrm>
            <a:off x="307298" y="783171"/>
            <a:ext cx="1933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dirty="0">
                <a:solidFill>
                  <a:schemeClr val="bg1"/>
                </a:solidFill>
                <a:latin typeface="Calibri" panose="020F0502020204030204" pitchFamily="34" charset="0"/>
              </a:rPr>
              <a:t>Product</a:t>
            </a:r>
          </a:p>
          <a:p>
            <a:pPr lvl="0" algn="ctr"/>
            <a:r>
              <a:rPr lang="es-MX" sz="1600" dirty="0">
                <a:solidFill>
                  <a:schemeClr val="bg1"/>
                </a:solidFill>
                <a:latin typeface="Calibri" panose="020F0502020204030204" pitchFamily="34" charset="0"/>
              </a:rPr>
              <a:t>D</a:t>
            </a:r>
            <a:r>
              <a:rPr lang="es-MX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evelopment</a:t>
            </a:r>
            <a:endParaRPr lang="es-MX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645963" y="783171"/>
            <a:ext cx="1933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Price and</a:t>
            </a:r>
          </a:p>
          <a:p>
            <a:pPr lvl="0" algn="ctr"/>
            <a:r>
              <a:rPr lang="es-MX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Underwriting</a:t>
            </a:r>
            <a:endParaRPr lang="es-MX" sz="1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4579682" y="783171"/>
            <a:ext cx="1933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Distribution and Marketing</a:t>
            </a:r>
            <a:endParaRPr lang="es-MX" sz="1600" dirty="0">
              <a:solidFill>
                <a:srgbClr val="003B55"/>
              </a:solidFill>
              <a:latin typeface="Calibri" panose="020F0502020204030204" pitchFamily="34" charset="0"/>
              <a:ea typeface="Titillium Web Light"/>
              <a:cs typeface="Titillium Web Light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715875" y="783171"/>
            <a:ext cx="1933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Claims</a:t>
            </a:r>
          </a:p>
          <a:p>
            <a:pPr algn="ctr"/>
            <a:r>
              <a:rPr lang="es-MX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Management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4759656" y="1469901"/>
            <a:ext cx="2122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B7E3D9"/>
              </a:buClr>
              <a:buFont typeface="Wingdings" charset="2"/>
              <a:buChar char="v"/>
            </a:pPr>
            <a:r>
              <a:rPr lang="en-GB" sz="1600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Enhancing </a:t>
            </a:r>
            <a:r>
              <a:rPr lang="en-GB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and improving customer interactions</a:t>
            </a:r>
            <a:r>
              <a:rPr lang="en-GB" sz="1600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.</a:t>
            </a:r>
            <a:endParaRPr lang="en-GB" sz="1600" dirty="0">
              <a:solidFill>
                <a:srgbClr val="003B55"/>
              </a:solidFill>
              <a:latin typeface="Calibri" panose="020F0502020204030204" pitchFamily="34" charset="0"/>
              <a:ea typeface="Titillium Web Light"/>
              <a:cs typeface="Titillium Web Light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35999" y="4171605"/>
            <a:ext cx="2102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1468B"/>
              </a:buClr>
              <a:buFont typeface="Wingdings" charset="2"/>
              <a:buChar char="v"/>
            </a:pPr>
            <a:r>
              <a:rPr lang="en-GB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Usage based</a:t>
            </a:r>
          </a:p>
          <a:p>
            <a:pPr marL="285750" indent="-285750">
              <a:buClr>
                <a:srgbClr val="31468B"/>
              </a:buClr>
              <a:buFont typeface="Wingdings" charset="2"/>
              <a:buChar char="v"/>
            </a:pPr>
            <a:r>
              <a:rPr lang="en-GB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Behavioural based</a:t>
            </a:r>
          </a:p>
          <a:p>
            <a:pPr marL="285750" indent="-285750">
              <a:buClr>
                <a:srgbClr val="31468B"/>
              </a:buClr>
              <a:buFont typeface="Wingdings" charset="2"/>
              <a:buChar char="v"/>
            </a:pPr>
            <a:r>
              <a:rPr lang="en-GB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On </a:t>
            </a:r>
            <a:r>
              <a:rPr lang="en-GB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demand</a:t>
            </a:r>
          </a:p>
          <a:p>
            <a:pPr marL="285750" indent="-285750">
              <a:buClr>
                <a:srgbClr val="31468B"/>
              </a:buClr>
              <a:buFont typeface="Wingdings" charset="2"/>
              <a:buChar char="v"/>
            </a:pPr>
            <a:r>
              <a:rPr lang="en-GB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P2P</a:t>
            </a:r>
            <a:endParaRPr lang="en-GB" dirty="0">
              <a:solidFill>
                <a:srgbClr val="003B55"/>
              </a:solidFill>
              <a:latin typeface="Calibri" panose="020F0502020204030204" pitchFamily="34" charset="0"/>
              <a:ea typeface="Titillium Web Light"/>
              <a:cs typeface="Titillium Web Light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2595433" y="4171605"/>
            <a:ext cx="2227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charset="2"/>
              <a:buChar char="v"/>
            </a:pPr>
            <a:r>
              <a:rPr lang="en-GB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Connected devices (IoT)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v"/>
            </a:pPr>
            <a:r>
              <a:rPr lang="en-GB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Drones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v"/>
            </a:pPr>
            <a:r>
              <a:rPr lang="en-GB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Predictive Analytics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v"/>
            </a:pPr>
            <a:r>
              <a:rPr lang="en-GB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Cloud computing</a:t>
            </a:r>
          </a:p>
          <a:p>
            <a:pPr>
              <a:buClr>
                <a:schemeClr val="accent1"/>
              </a:buClr>
            </a:pPr>
            <a:endParaRPr lang="en-GB" sz="1600" dirty="0" smtClean="0">
              <a:solidFill>
                <a:srgbClr val="003B55"/>
              </a:solidFill>
              <a:latin typeface="Calibri" panose="020F0502020204030204" pitchFamily="34" charset="0"/>
              <a:ea typeface="Titillium Web Light"/>
              <a:cs typeface="Titillium Web Light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4759656" y="4171605"/>
            <a:ext cx="23595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3EBD5"/>
              </a:buClr>
              <a:buFont typeface="Wingdings" charset="2"/>
              <a:buChar char="v"/>
            </a:pPr>
            <a:r>
              <a:rPr lang="en-GB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Mobile </a:t>
            </a:r>
            <a:r>
              <a:rPr lang="en-GB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&amp; online distribution, aggregators, comparison sites.</a:t>
            </a:r>
            <a:endParaRPr lang="es-MX" dirty="0">
              <a:solidFill>
                <a:srgbClr val="003B55"/>
              </a:solidFill>
              <a:latin typeface="Calibri" panose="020F0502020204030204" pitchFamily="34" charset="0"/>
              <a:ea typeface="Titillium Web Light"/>
              <a:cs typeface="Titillium Web Light"/>
            </a:endParaRPr>
          </a:p>
          <a:p>
            <a:pPr marL="285750" lvl="0" indent="-285750">
              <a:buClr>
                <a:srgbClr val="D3EBD5"/>
              </a:buClr>
              <a:buFont typeface="Wingdings" charset="2"/>
              <a:buChar char="v"/>
            </a:pPr>
            <a:endParaRPr lang="en-US" sz="1600" dirty="0">
              <a:solidFill>
                <a:srgbClr val="003B55"/>
              </a:solidFill>
              <a:latin typeface="Calibri" panose="020F0502020204030204" pitchFamily="34" charset="0"/>
              <a:ea typeface="Titillium Web Light"/>
              <a:cs typeface="Titillium Web Light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6882508" y="4171605"/>
            <a:ext cx="18690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80BFB7"/>
              </a:buClr>
              <a:buFont typeface="Wingdings" charset="2"/>
              <a:buChar char="v"/>
            </a:pPr>
            <a:r>
              <a:rPr lang="en-GB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Drones</a:t>
            </a:r>
          </a:p>
          <a:p>
            <a:pPr marL="285750" indent="-285750">
              <a:buClr>
                <a:srgbClr val="80BFB7"/>
              </a:buClr>
              <a:buFont typeface="Wingdings" charset="2"/>
              <a:buChar char="v"/>
            </a:pPr>
            <a:r>
              <a:rPr lang="en-GB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DLT/Blockchain</a:t>
            </a:r>
            <a:endParaRPr lang="en-GB" dirty="0">
              <a:solidFill>
                <a:srgbClr val="003B55"/>
              </a:solidFill>
              <a:latin typeface="Calibri" panose="020F0502020204030204" pitchFamily="34" charset="0"/>
              <a:ea typeface="Titillium Web Light"/>
              <a:cs typeface="Titillium Web Light"/>
            </a:endParaRPr>
          </a:p>
          <a:p>
            <a:pPr marL="285750" indent="-285750">
              <a:buClr>
                <a:srgbClr val="80BFB7"/>
              </a:buClr>
              <a:buFont typeface="Wingdings" charset="2"/>
              <a:buChar char="v"/>
            </a:pPr>
            <a:r>
              <a:rPr lang="en-CA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Artificial Intelligence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2"/>
          <a:srcRect t="24242"/>
          <a:stretch/>
        </p:blipFill>
        <p:spPr>
          <a:xfrm>
            <a:off x="1317124" y="3713548"/>
            <a:ext cx="1039282" cy="236201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95" y="3684241"/>
            <a:ext cx="459431" cy="206688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11" y="3253215"/>
            <a:ext cx="1232281" cy="232589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235999" y="1469901"/>
            <a:ext cx="210213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Clr>
                <a:srgbClr val="31468B"/>
              </a:buClr>
              <a:buFont typeface="Wingdings" charset="2"/>
              <a:buChar char="v"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Meeting changing customer needs with new offerings.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079" y="3303654"/>
            <a:ext cx="464064" cy="199656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2056" y="3812337"/>
            <a:ext cx="900236" cy="162164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110" y="3269462"/>
            <a:ext cx="696335" cy="264221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5254" y="3416110"/>
            <a:ext cx="498809" cy="261874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9859" y="3746039"/>
            <a:ext cx="685779" cy="315729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53574" y="3172508"/>
            <a:ext cx="872326" cy="872326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34" y="3369510"/>
            <a:ext cx="858275" cy="858275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1295" y="3183121"/>
            <a:ext cx="1068633" cy="25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45" y="3885508"/>
            <a:ext cx="1914636" cy="1257992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7482177" y="106326"/>
            <a:ext cx="929415" cy="5037174"/>
            <a:chOff x="7482177" y="-30506"/>
            <a:chExt cx="929415" cy="5174006"/>
          </a:xfrm>
        </p:grpSpPr>
        <p:sp>
          <p:nvSpPr>
            <p:cNvPr id="6" name="Rectángulo 5"/>
            <p:cNvSpPr/>
            <p:nvPr/>
          </p:nvSpPr>
          <p:spPr>
            <a:xfrm>
              <a:off x="7482177" y="1410617"/>
              <a:ext cx="906448" cy="1017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7482177" y="2384615"/>
              <a:ext cx="906448" cy="1017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7482177" y="3079756"/>
              <a:ext cx="906448" cy="2063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7505144" y="-30506"/>
              <a:ext cx="906448" cy="1520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2659070" y="1030482"/>
            <a:ext cx="5307182" cy="2999060"/>
            <a:chOff x="3069667" y="595889"/>
            <a:chExt cx="5307182" cy="299906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9667" y="595889"/>
              <a:ext cx="5307182" cy="1463040"/>
            </a:xfrm>
            <a:prstGeom prst="rect">
              <a:avLst/>
            </a:prstGeom>
          </p:spPr>
        </p:pic>
        <p:sp>
          <p:nvSpPr>
            <p:cNvPr id="12" name="Rectángulo 11"/>
            <p:cNvSpPr/>
            <p:nvPr/>
          </p:nvSpPr>
          <p:spPr>
            <a:xfrm>
              <a:off x="4941264" y="2271510"/>
              <a:ext cx="185284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Fragmentation of insurance value chain; incumbents no longer in control</a:t>
              </a:r>
              <a:endParaRPr lang="en-GB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3088421" y="2271510"/>
              <a:ext cx="158273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Incumbents successfully maintain the customer relationship</a:t>
              </a:r>
              <a:endParaRPr lang="en-GB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794110" y="2271510"/>
              <a:ext cx="158273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</a:rPr>
                <a:t>Big </a:t>
              </a:r>
              <a:r>
                <a:rPr lang="en-GB" sz="1600" dirty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</a:rPr>
                <a:t>technology firms squeezing out traditional </a:t>
              </a:r>
              <a:r>
                <a:rPr lang="en-GB" sz="1600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</a:rPr>
                <a:t>insurers</a:t>
              </a:r>
              <a:endParaRPr lang="en-GB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054" y="4115006"/>
            <a:ext cx="2212089" cy="72540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73" y="4242123"/>
            <a:ext cx="1659583" cy="816515"/>
          </a:xfrm>
          <a:prstGeom prst="rect">
            <a:avLst/>
          </a:prstGeom>
        </p:spPr>
      </p:pic>
      <p:sp>
        <p:nvSpPr>
          <p:cNvPr id="17" name="Shape 3987"/>
          <p:cNvSpPr txBox="1">
            <a:spLocks/>
          </p:cNvSpPr>
          <p:nvPr/>
        </p:nvSpPr>
        <p:spPr>
          <a:xfrm>
            <a:off x="208262" y="-85381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r>
              <a:rPr lang="en" sz="3600" dirty="0" smtClean="0">
                <a:latin typeface="Calibri" panose="020F0502020204030204" pitchFamily="34" charset="0"/>
              </a:rPr>
              <a:t>Scenario Analysis</a:t>
            </a:r>
            <a:endParaRPr lang="en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45" y="3885508"/>
            <a:ext cx="1914636" cy="1257992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7482177" y="106326"/>
            <a:ext cx="929415" cy="5037174"/>
            <a:chOff x="7482177" y="-30506"/>
            <a:chExt cx="929415" cy="5174006"/>
          </a:xfrm>
        </p:grpSpPr>
        <p:sp>
          <p:nvSpPr>
            <p:cNvPr id="6" name="Rectángulo 5"/>
            <p:cNvSpPr/>
            <p:nvPr/>
          </p:nvSpPr>
          <p:spPr>
            <a:xfrm>
              <a:off x="7482177" y="1410617"/>
              <a:ext cx="906448" cy="1017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7482177" y="2384615"/>
              <a:ext cx="906448" cy="1017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7482177" y="3079756"/>
              <a:ext cx="906448" cy="2063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7505144" y="-30506"/>
              <a:ext cx="906448" cy="1520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2659070" y="1030482"/>
            <a:ext cx="5307182" cy="2999060"/>
            <a:chOff x="3069667" y="595889"/>
            <a:chExt cx="5307182" cy="299906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9667" y="595889"/>
              <a:ext cx="5307182" cy="1463040"/>
            </a:xfrm>
            <a:prstGeom prst="rect">
              <a:avLst/>
            </a:prstGeom>
          </p:spPr>
        </p:pic>
        <p:sp>
          <p:nvSpPr>
            <p:cNvPr id="12" name="Rectángulo 11"/>
            <p:cNvSpPr/>
            <p:nvPr/>
          </p:nvSpPr>
          <p:spPr>
            <a:xfrm>
              <a:off x="4941264" y="2271510"/>
              <a:ext cx="185284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Fragmentation of insurance value chain; incumbents no longer in control</a:t>
              </a:r>
              <a:endParaRPr lang="en-GB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3088421" y="2271510"/>
              <a:ext cx="158273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Incumbents successfully maintain the customer relationship</a:t>
              </a:r>
              <a:endParaRPr lang="en-GB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794110" y="2271510"/>
              <a:ext cx="158273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</a:rPr>
                <a:t>Big </a:t>
              </a:r>
              <a:r>
                <a:rPr lang="en-GB" sz="1600" dirty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</a:rPr>
                <a:t>technology firms squeezing out traditional </a:t>
              </a:r>
              <a:r>
                <a:rPr lang="en-GB" sz="1600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</a:rPr>
                <a:t>insurers</a:t>
              </a:r>
              <a:endParaRPr lang="en-GB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054" y="4115006"/>
            <a:ext cx="2212089" cy="72540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73" y="4242123"/>
            <a:ext cx="1659583" cy="816515"/>
          </a:xfrm>
          <a:prstGeom prst="rect">
            <a:avLst/>
          </a:prstGeom>
        </p:spPr>
      </p:pic>
      <p:sp>
        <p:nvSpPr>
          <p:cNvPr id="17" name="Shape 3987"/>
          <p:cNvSpPr txBox="1">
            <a:spLocks/>
          </p:cNvSpPr>
          <p:nvPr/>
        </p:nvSpPr>
        <p:spPr>
          <a:xfrm>
            <a:off x="208262" y="-85381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r>
              <a:rPr lang="en" sz="3600" dirty="0" smtClean="0">
                <a:latin typeface="Calibri" panose="020F0502020204030204" pitchFamily="34" charset="0"/>
              </a:rPr>
              <a:t>Scenario Analysis</a:t>
            </a:r>
            <a:endParaRPr lang="en" sz="3600" dirty="0">
              <a:latin typeface="Calibri" panose="020F0502020204030204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8943" y="816528"/>
            <a:ext cx="2546825" cy="368259"/>
            <a:chOff x="60595" y="1147670"/>
            <a:chExt cx="2546825" cy="368259"/>
          </a:xfrm>
        </p:grpSpPr>
        <p:sp>
          <p:nvSpPr>
            <p:cNvPr id="38" name="Rectángulo 37"/>
            <p:cNvSpPr/>
            <p:nvPr/>
          </p:nvSpPr>
          <p:spPr>
            <a:xfrm>
              <a:off x="163897" y="1147670"/>
              <a:ext cx="2443523" cy="340468"/>
            </a:xfrm>
            <a:prstGeom prst="rect">
              <a:avLst/>
            </a:prstGeom>
            <a:solidFill>
              <a:srgbClr val="D3E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60595" y="1177375"/>
              <a:ext cx="244352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Competitiveness</a:t>
              </a:r>
              <a:endParaRPr lang="en-GB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8943" y="1472081"/>
            <a:ext cx="2546825" cy="360776"/>
            <a:chOff x="60595" y="1600462"/>
            <a:chExt cx="2546825" cy="360776"/>
          </a:xfrm>
        </p:grpSpPr>
        <p:sp>
          <p:nvSpPr>
            <p:cNvPr id="36" name="Rectángulo 35"/>
            <p:cNvSpPr/>
            <p:nvPr/>
          </p:nvSpPr>
          <p:spPr>
            <a:xfrm>
              <a:off x="163897" y="1600462"/>
              <a:ext cx="2443523" cy="340468"/>
            </a:xfrm>
            <a:prstGeom prst="rect">
              <a:avLst/>
            </a:prstGeom>
            <a:solidFill>
              <a:srgbClr val="D3E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60595" y="1622684"/>
              <a:ext cx="244352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Consumer choice</a:t>
              </a:r>
              <a:endParaRPr lang="en-GB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8943" y="2120151"/>
            <a:ext cx="2546825" cy="353293"/>
            <a:chOff x="60595" y="2053254"/>
            <a:chExt cx="2546825" cy="353293"/>
          </a:xfrm>
        </p:grpSpPr>
        <p:sp>
          <p:nvSpPr>
            <p:cNvPr id="34" name="Rectángulo 33"/>
            <p:cNvSpPr/>
            <p:nvPr/>
          </p:nvSpPr>
          <p:spPr>
            <a:xfrm>
              <a:off x="163897" y="2053254"/>
              <a:ext cx="2443523" cy="340468"/>
            </a:xfrm>
            <a:prstGeom prst="rect">
              <a:avLst/>
            </a:prstGeom>
            <a:solidFill>
              <a:srgbClr val="D3E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60595" y="2067993"/>
              <a:ext cx="244352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Interconnectedness</a:t>
              </a:r>
              <a:endParaRPr lang="en-GB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8943" y="2760738"/>
            <a:ext cx="2546825" cy="345810"/>
            <a:chOff x="60595" y="2506046"/>
            <a:chExt cx="2546825" cy="345810"/>
          </a:xfrm>
        </p:grpSpPr>
        <p:sp>
          <p:nvSpPr>
            <p:cNvPr id="32" name="Rectángulo 31"/>
            <p:cNvSpPr/>
            <p:nvPr/>
          </p:nvSpPr>
          <p:spPr>
            <a:xfrm>
              <a:off x="163897" y="2506046"/>
              <a:ext cx="2443523" cy="340468"/>
            </a:xfrm>
            <a:prstGeom prst="rect">
              <a:avLst/>
            </a:prstGeom>
            <a:solidFill>
              <a:srgbClr val="D3E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60595" y="2513302"/>
              <a:ext cx="244352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R</a:t>
              </a:r>
              <a:r>
                <a:rPr lang="en-GB" sz="1600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egulatory oversight</a:t>
              </a:r>
              <a:endParaRPr lang="en-GB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8943" y="3393842"/>
            <a:ext cx="2546825" cy="340695"/>
            <a:chOff x="60595" y="2958611"/>
            <a:chExt cx="2546825" cy="340695"/>
          </a:xfrm>
        </p:grpSpPr>
        <p:sp>
          <p:nvSpPr>
            <p:cNvPr id="30" name="Rectángulo 29"/>
            <p:cNvSpPr/>
            <p:nvPr/>
          </p:nvSpPr>
          <p:spPr>
            <a:xfrm>
              <a:off x="163897" y="2958838"/>
              <a:ext cx="2443523" cy="340468"/>
            </a:xfrm>
            <a:prstGeom prst="rect">
              <a:avLst/>
            </a:prstGeom>
            <a:solidFill>
              <a:srgbClr val="D3E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60595" y="2958611"/>
              <a:ext cx="244352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BM Viability &amp; Cap. Req.</a:t>
              </a:r>
              <a:endParaRPr lang="en-GB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8943" y="4021831"/>
            <a:ext cx="2546825" cy="348179"/>
            <a:chOff x="60595" y="3403919"/>
            <a:chExt cx="2546825" cy="348179"/>
          </a:xfrm>
        </p:grpSpPr>
        <p:sp>
          <p:nvSpPr>
            <p:cNvPr id="28" name="Rectángulo 27"/>
            <p:cNvSpPr/>
            <p:nvPr/>
          </p:nvSpPr>
          <p:spPr>
            <a:xfrm>
              <a:off x="163897" y="3411630"/>
              <a:ext cx="2443523" cy="340468"/>
            </a:xfrm>
            <a:prstGeom prst="rect">
              <a:avLst/>
            </a:prstGeom>
            <a:solidFill>
              <a:srgbClr val="D3E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60595" y="3403919"/>
              <a:ext cx="244352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Conduct of business</a:t>
              </a:r>
              <a:endParaRPr lang="en-GB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8943" y="4657301"/>
            <a:ext cx="2546825" cy="355662"/>
            <a:chOff x="60595" y="3849226"/>
            <a:chExt cx="2546825" cy="355662"/>
          </a:xfrm>
        </p:grpSpPr>
        <p:sp>
          <p:nvSpPr>
            <p:cNvPr id="26" name="Rectángulo 25"/>
            <p:cNvSpPr/>
            <p:nvPr/>
          </p:nvSpPr>
          <p:spPr>
            <a:xfrm>
              <a:off x="163897" y="3864420"/>
              <a:ext cx="2443523" cy="340468"/>
            </a:xfrm>
            <a:prstGeom prst="rect">
              <a:avLst/>
            </a:prstGeom>
            <a:solidFill>
              <a:srgbClr val="D3E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60595" y="3849226"/>
              <a:ext cx="244352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Data ownership</a:t>
              </a:r>
              <a:endParaRPr lang="en-GB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8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568418" y="0"/>
            <a:ext cx="157558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upo 4"/>
          <p:cNvGrpSpPr/>
          <p:nvPr/>
        </p:nvGrpSpPr>
        <p:grpSpPr>
          <a:xfrm>
            <a:off x="7482177" y="106326"/>
            <a:ext cx="929415" cy="5037174"/>
            <a:chOff x="7482177" y="-30506"/>
            <a:chExt cx="929415" cy="5174006"/>
          </a:xfrm>
        </p:grpSpPr>
        <p:sp>
          <p:nvSpPr>
            <p:cNvPr id="6" name="Rectángulo 5"/>
            <p:cNvSpPr/>
            <p:nvPr/>
          </p:nvSpPr>
          <p:spPr>
            <a:xfrm>
              <a:off x="7482177" y="1410617"/>
              <a:ext cx="906448" cy="1017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7482177" y="2384615"/>
              <a:ext cx="906448" cy="1017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7482177" y="3079756"/>
              <a:ext cx="906448" cy="2063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7505144" y="-30506"/>
              <a:ext cx="906448" cy="1520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32" y="932956"/>
            <a:ext cx="5369668" cy="3680495"/>
          </a:xfrm>
          <a:prstGeom prst="rect">
            <a:avLst/>
          </a:prstGeom>
        </p:spPr>
      </p:pic>
      <p:sp>
        <p:nvSpPr>
          <p:cNvPr id="17" name="Shape 3987"/>
          <p:cNvSpPr txBox="1">
            <a:spLocks/>
          </p:cNvSpPr>
          <p:nvPr/>
        </p:nvSpPr>
        <p:spPr>
          <a:xfrm>
            <a:off x="208262" y="-85381"/>
            <a:ext cx="8935738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r>
              <a:rPr lang="en" sz="3600" dirty="0" smtClean="0">
                <a:latin typeface="Calibri" panose="020F0502020204030204" pitchFamily="34" charset="0"/>
              </a:rPr>
              <a:t>Analysis &amp; supervisory considerations (SC)</a:t>
            </a:r>
            <a:endParaRPr lang="en" sz="3600" dirty="0">
              <a:latin typeface="Calibri" panose="020F0502020204030204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8943" y="816528"/>
            <a:ext cx="2546825" cy="368259"/>
            <a:chOff x="60595" y="1147670"/>
            <a:chExt cx="2546825" cy="368259"/>
          </a:xfrm>
        </p:grpSpPr>
        <p:sp>
          <p:nvSpPr>
            <p:cNvPr id="38" name="Rectángulo 37"/>
            <p:cNvSpPr/>
            <p:nvPr/>
          </p:nvSpPr>
          <p:spPr>
            <a:xfrm>
              <a:off x="163897" y="1147670"/>
              <a:ext cx="2443523" cy="340468"/>
            </a:xfrm>
            <a:prstGeom prst="rect">
              <a:avLst/>
            </a:prstGeom>
            <a:solidFill>
              <a:srgbClr val="D3E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60595" y="1177375"/>
              <a:ext cx="244352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Competitiveness</a:t>
              </a:r>
              <a:endParaRPr lang="en-GB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-54654" y="3089296"/>
            <a:ext cx="2593361" cy="372272"/>
            <a:chOff x="-3002" y="1800988"/>
            <a:chExt cx="2593361" cy="372272"/>
          </a:xfrm>
        </p:grpSpPr>
        <p:sp>
          <p:nvSpPr>
            <p:cNvPr id="36" name="Rectángulo 35"/>
            <p:cNvSpPr/>
            <p:nvPr/>
          </p:nvSpPr>
          <p:spPr>
            <a:xfrm>
              <a:off x="146836" y="1832792"/>
              <a:ext cx="2443523" cy="340468"/>
            </a:xfrm>
            <a:prstGeom prst="rect">
              <a:avLst/>
            </a:prstGeom>
            <a:solidFill>
              <a:srgbClr val="D3E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-3002" y="1800988"/>
              <a:ext cx="244352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Consumer choice</a:t>
              </a:r>
              <a:endParaRPr lang="en-GB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sp>
        <p:nvSpPr>
          <p:cNvPr id="53" name="Shape 3988"/>
          <p:cNvSpPr txBox="1">
            <a:spLocks/>
          </p:cNvSpPr>
          <p:nvPr/>
        </p:nvSpPr>
        <p:spPr>
          <a:xfrm>
            <a:off x="77888" y="1314939"/>
            <a:ext cx="3329666" cy="43913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Expected to </a:t>
            </a:r>
            <a:r>
              <a:rPr lang="en-US" sz="1600" b="1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reduce </a:t>
            </a:r>
            <a:r>
              <a:rPr lang="en-US" sz="1600" b="1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in long term</a:t>
            </a:r>
            <a:r>
              <a:rPr lang="en-US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.</a:t>
            </a:r>
            <a:endParaRPr lang="en-US" sz="1600" dirty="0" smtClean="0">
              <a:solidFill>
                <a:srgbClr val="003B55"/>
              </a:solidFill>
              <a:latin typeface="Calibri" panose="020F0502020204030204" pitchFamily="34" charset="0"/>
              <a:ea typeface="Titillium Web Light"/>
              <a:cs typeface="Titillium Web Light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989172" y="1127443"/>
            <a:ext cx="4912468" cy="869285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ángulo 53"/>
          <p:cNvSpPr/>
          <p:nvPr/>
        </p:nvSpPr>
        <p:spPr>
          <a:xfrm>
            <a:off x="4092012" y="1217175"/>
            <a:ext cx="449994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SC: how to do </a:t>
            </a:r>
            <a:r>
              <a:rPr lang="en-US" sz="1700" i="1" dirty="0">
                <a:solidFill>
                  <a:schemeClr val="bg1"/>
                </a:solidFill>
                <a:latin typeface="Calibri" panose="020F0502020204030204" pitchFamily="34" charset="0"/>
              </a:rPr>
              <a:t>more to encourage </a:t>
            </a:r>
            <a:r>
              <a:rPr lang="en-US" sz="17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or </a:t>
            </a:r>
            <a:r>
              <a:rPr lang="en-US" sz="1700" i="1" dirty="0">
                <a:solidFill>
                  <a:schemeClr val="bg1"/>
                </a:solidFill>
                <a:latin typeface="Calibri" panose="020F0502020204030204" pitchFamily="34" charset="0"/>
              </a:rPr>
              <a:t>accommodate competition and new </a:t>
            </a:r>
            <a:r>
              <a:rPr lang="en-US" sz="17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entrants? </a:t>
            </a:r>
            <a:endParaRPr lang="en-US" sz="1700" i="1" dirty="0">
              <a:solidFill>
                <a:schemeClr val="bg1"/>
              </a:solidFill>
            </a:endParaRPr>
          </a:p>
        </p:txBody>
      </p:sp>
      <p:sp>
        <p:nvSpPr>
          <p:cNvPr id="55" name="Rectángulo 54"/>
          <p:cNvSpPr/>
          <p:nvPr/>
        </p:nvSpPr>
        <p:spPr>
          <a:xfrm>
            <a:off x="66418" y="3696843"/>
            <a:ext cx="3114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rPr>
              <a:t>E</a:t>
            </a:r>
            <a:r>
              <a:rPr lang="en-US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xpected to </a:t>
            </a:r>
            <a:r>
              <a:rPr lang="en-US" sz="1600" b="1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reduce</a:t>
            </a:r>
            <a:r>
              <a:rPr lang="en-US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 -</a:t>
            </a:r>
            <a:r>
              <a:rPr lang="en-US" sz="1600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extent </a:t>
            </a:r>
            <a:r>
              <a:rPr lang="en-US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varies by </a:t>
            </a:r>
            <a:r>
              <a:rPr lang="en-US" sz="1600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scenario.</a:t>
            </a:r>
            <a:endParaRPr lang="en-GB" sz="1600" dirty="0">
              <a:solidFill>
                <a:srgbClr val="003B55"/>
              </a:solidFill>
              <a:latin typeface="Calibri" panose="020F0502020204030204" pitchFamily="34" charset="0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4002932" y="3550649"/>
            <a:ext cx="4912468" cy="877164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ángulo 55"/>
          <p:cNvSpPr/>
          <p:nvPr/>
        </p:nvSpPr>
        <p:spPr>
          <a:xfrm>
            <a:off x="4092012" y="3519875"/>
            <a:ext cx="478690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SC: how </a:t>
            </a:r>
            <a:r>
              <a:rPr lang="en-US" sz="1700" i="1" dirty="0">
                <a:solidFill>
                  <a:schemeClr val="bg1"/>
                </a:solidFill>
                <a:latin typeface="Calibri" panose="020F0502020204030204" pitchFamily="34" charset="0"/>
              </a:rPr>
              <a:t>to ensure that the ability to compare products between providers is not compromised as </a:t>
            </a:r>
            <a:r>
              <a:rPr lang="en-US" sz="17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segmentation of customers increases?</a:t>
            </a:r>
            <a:endParaRPr lang="en-US" sz="17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6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16527"/>
            <a:ext cx="4679540" cy="361968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568418" y="0"/>
            <a:ext cx="157558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upo 4"/>
          <p:cNvGrpSpPr/>
          <p:nvPr/>
        </p:nvGrpSpPr>
        <p:grpSpPr>
          <a:xfrm>
            <a:off x="7482177" y="106326"/>
            <a:ext cx="929415" cy="5037174"/>
            <a:chOff x="7482177" y="-30506"/>
            <a:chExt cx="929415" cy="5174006"/>
          </a:xfrm>
        </p:grpSpPr>
        <p:sp>
          <p:nvSpPr>
            <p:cNvPr id="6" name="Rectángulo 5"/>
            <p:cNvSpPr/>
            <p:nvPr/>
          </p:nvSpPr>
          <p:spPr>
            <a:xfrm>
              <a:off x="7482177" y="1410617"/>
              <a:ext cx="906448" cy="1017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7482177" y="2384615"/>
              <a:ext cx="906448" cy="1017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7482177" y="3079756"/>
              <a:ext cx="906448" cy="2063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7505144" y="-30506"/>
              <a:ext cx="906448" cy="1520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7" name="Shape 3987"/>
          <p:cNvSpPr txBox="1">
            <a:spLocks/>
          </p:cNvSpPr>
          <p:nvPr/>
        </p:nvSpPr>
        <p:spPr>
          <a:xfrm>
            <a:off x="208262" y="-85381"/>
            <a:ext cx="8935738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r>
              <a:rPr lang="en" sz="3600" dirty="0" smtClean="0">
                <a:latin typeface="Calibri" panose="020F0502020204030204" pitchFamily="34" charset="0"/>
              </a:rPr>
              <a:t>Analysis &amp; supervisory considerations (SC)</a:t>
            </a:r>
            <a:endParaRPr lang="en" sz="3600" dirty="0">
              <a:latin typeface="Calibri" panose="020F0502020204030204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4719383" y="816528"/>
            <a:ext cx="2546825" cy="351262"/>
            <a:chOff x="60595" y="1609976"/>
            <a:chExt cx="2546825" cy="351262"/>
          </a:xfrm>
        </p:grpSpPr>
        <p:sp>
          <p:nvSpPr>
            <p:cNvPr id="36" name="Rectángulo 35"/>
            <p:cNvSpPr/>
            <p:nvPr/>
          </p:nvSpPr>
          <p:spPr>
            <a:xfrm>
              <a:off x="163897" y="1609976"/>
              <a:ext cx="2443523" cy="340468"/>
            </a:xfrm>
            <a:prstGeom prst="rect">
              <a:avLst/>
            </a:prstGeom>
            <a:solidFill>
              <a:srgbClr val="D3E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60595" y="1622684"/>
              <a:ext cx="244352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Interconnectedness </a:t>
              </a:r>
              <a:endParaRPr lang="en-GB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4719383" y="3043991"/>
            <a:ext cx="3190510" cy="368259"/>
            <a:chOff x="60595" y="1147670"/>
            <a:chExt cx="2443523" cy="368259"/>
          </a:xfrm>
        </p:grpSpPr>
        <p:sp>
          <p:nvSpPr>
            <p:cNvPr id="51" name="Rectángulo 50"/>
            <p:cNvSpPr/>
            <p:nvPr/>
          </p:nvSpPr>
          <p:spPr>
            <a:xfrm>
              <a:off x="163897" y="1147670"/>
              <a:ext cx="2212569" cy="340468"/>
            </a:xfrm>
            <a:prstGeom prst="rect">
              <a:avLst/>
            </a:prstGeom>
            <a:solidFill>
              <a:srgbClr val="D3E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ángulo 51"/>
            <p:cNvSpPr/>
            <p:nvPr/>
          </p:nvSpPr>
          <p:spPr>
            <a:xfrm>
              <a:off x="60595" y="1177375"/>
              <a:ext cx="244352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Ability of regulatory oversight</a:t>
              </a:r>
              <a:endParaRPr lang="en-GB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sp>
        <p:nvSpPr>
          <p:cNvPr id="57" name="Rectángulo 56"/>
          <p:cNvSpPr/>
          <p:nvPr/>
        </p:nvSpPr>
        <p:spPr>
          <a:xfrm>
            <a:off x="4822720" y="1415026"/>
            <a:ext cx="41814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rPr>
              <a:t>E</a:t>
            </a:r>
            <a:r>
              <a:rPr lang="en-US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xpected to </a:t>
            </a:r>
            <a:r>
              <a:rPr lang="en-US" sz="1600" b="1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increase</a:t>
            </a:r>
            <a:r>
              <a:rPr lang="en-US" sz="1600" b="1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.</a:t>
            </a:r>
            <a:endParaRPr lang="en-GB" sz="1600" dirty="0">
              <a:solidFill>
                <a:srgbClr val="003B55"/>
              </a:solidFill>
              <a:latin typeface="Calibri" panose="020F0502020204030204" pitchFamily="34" charset="0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59" name="Rectángulo 58"/>
          <p:cNvSpPr/>
          <p:nvPr/>
        </p:nvSpPr>
        <p:spPr>
          <a:xfrm>
            <a:off x="4822685" y="3621322"/>
            <a:ext cx="43881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rPr>
              <a:t>Expected to </a:t>
            </a:r>
            <a:r>
              <a:rPr lang="en-GB" sz="1600" b="1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rPr>
              <a:t>reduce</a:t>
            </a:r>
            <a:r>
              <a:rPr lang="en-GB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rPr>
              <a:t>.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144087" y="1115818"/>
            <a:ext cx="4355071" cy="1022000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ángulo 57"/>
          <p:cNvSpPr/>
          <p:nvPr/>
        </p:nvSpPr>
        <p:spPr>
          <a:xfrm>
            <a:off x="144086" y="1147941"/>
            <a:ext cx="433210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SC: how to include in current regulatory reports additional </a:t>
            </a:r>
            <a:r>
              <a:rPr lang="en-US" sz="1700" i="1" dirty="0">
                <a:solidFill>
                  <a:schemeClr val="bg1"/>
                </a:solidFill>
                <a:latin typeface="Calibri" panose="020F0502020204030204" pitchFamily="34" charset="0"/>
              </a:rPr>
              <a:t>information </a:t>
            </a:r>
            <a:r>
              <a:rPr lang="en-US" sz="17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 order to </a:t>
            </a:r>
            <a:r>
              <a:rPr lang="en-US" sz="1700" i="1" dirty="0">
                <a:solidFill>
                  <a:schemeClr val="bg1"/>
                </a:solidFill>
                <a:latin typeface="Calibri" panose="020F0502020204030204" pitchFamily="34" charset="0"/>
              </a:rPr>
              <a:t>monitor potential </a:t>
            </a:r>
            <a:r>
              <a:rPr lang="en-US" sz="17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risks of interconnectedness? </a:t>
            </a:r>
            <a:endParaRPr lang="en-US" sz="17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144086" y="3252930"/>
            <a:ext cx="4408621" cy="882966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ángulo 59"/>
          <p:cNvSpPr/>
          <p:nvPr/>
        </p:nvSpPr>
        <p:spPr>
          <a:xfrm>
            <a:off x="155969" y="3214225"/>
            <a:ext cx="442461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SC: how to reassess the regulatory framework in order to ensure consumers’ adequate protection and to continue to monitor market trends?</a:t>
            </a:r>
            <a:endParaRPr lang="en-US" sz="17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568418" y="0"/>
            <a:ext cx="157558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upo 4"/>
          <p:cNvGrpSpPr/>
          <p:nvPr/>
        </p:nvGrpSpPr>
        <p:grpSpPr>
          <a:xfrm>
            <a:off x="7482177" y="106326"/>
            <a:ext cx="929415" cy="5037174"/>
            <a:chOff x="7482177" y="-30506"/>
            <a:chExt cx="929415" cy="5174006"/>
          </a:xfrm>
        </p:grpSpPr>
        <p:sp>
          <p:nvSpPr>
            <p:cNvPr id="6" name="Rectángulo 5"/>
            <p:cNvSpPr/>
            <p:nvPr/>
          </p:nvSpPr>
          <p:spPr>
            <a:xfrm>
              <a:off x="7482177" y="1410617"/>
              <a:ext cx="906448" cy="1017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7482177" y="2384615"/>
              <a:ext cx="906448" cy="1017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7482177" y="3079756"/>
              <a:ext cx="906448" cy="2063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7505144" y="-30506"/>
              <a:ext cx="906448" cy="1520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32" y="986762"/>
            <a:ext cx="5351568" cy="3731153"/>
          </a:xfrm>
          <a:prstGeom prst="rect">
            <a:avLst/>
          </a:prstGeom>
        </p:spPr>
      </p:pic>
      <p:sp>
        <p:nvSpPr>
          <p:cNvPr id="17" name="Shape 3987"/>
          <p:cNvSpPr txBox="1">
            <a:spLocks/>
          </p:cNvSpPr>
          <p:nvPr/>
        </p:nvSpPr>
        <p:spPr>
          <a:xfrm>
            <a:off x="208262" y="-85381"/>
            <a:ext cx="8935738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r>
              <a:rPr lang="en" sz="3600" dirty="0" smtClean="0">
                <a:latin typeface="Calibri" panose="020F0502020204030204" pitchFamily="34" charset="0"/>
              </a:rPr>
              <a:t>Analysis &amp; supervisory considerations (SC)</a:t>
            </a:r>
            <a:endParaRPr lang="en" sz="3600" dirty="0">
              <a:latin typeface="Calibri" panose="020F0502020204030204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138962" y="816528"/>
            <a:ext cx="3288864" cy="584893"/>
            <a:chOff x="157450" y="1147670"/>
            <a:chExt cx="2449970" cy="584893"/>
          </a:xfrm>
        </p:grpSpPr>
        <p:sp>
          <p:nvSpPr>
            <p:cNvPr id="38" name="Rectángulo 37"/>
            <p:cNvSpPr/>
            <p:nvPr/>
          </p:nvSpPr>
          <p:spPr>
            <a:xfrm>
              <a:off x="163897" y="1147670"/>
              <a:ext cx="2443523" cy="340468"/>
            </a:xfrm>
            <a:prstGeom prst="rect">
              <a:avLst/>
            </a:prstGeom>
            <a:solidFill>
              <a:srgbClr val="D3E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157450" y="1147788"/>
              <a:ext cx="244352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Business model viability </a:t>
              </a:r>
              <a:r>
                <a:rPr lang="en-GB" sz="1600" dirty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&amp; Cap. Req.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26443" y="3119086"/>
            <a:ext cx="2546825" cy="351262"/>
            <a:chOff x="60595" y="1609976"/>
            <a:chExt cx="2546825" cy="351262"/>
          </a:xfrm>
        </p:grpSpPr>
        <p:sp>
          <p:nvSpPr>
            <p:cNvPr id="36" name="Rectángulo 35"/>
            <p:cNvSpPr/>
            <p:nvPr/>
          </p:nvSpPr>
          <p:spPr>
            <a:xfrm>
              <a:off x="163897" y="1609976"/>
              <a:ext cx="2443523" cy="340468"/>
            </a:xfrm>
            <a:prstGeom prst="rect">
              <a:avLst/>
            </a:prstGeom>
            <a:solidFill>
              <a:srgbClr val="D3E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60595" y="1622684"/>
              <a:ext cx="244352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Conduct of business</a:t>
              </a:r>
            </a:p>
          </p:txBody>
        </p:sp>
      </p:grpSp>
      <p:sp>
        <p:nvSpPr>
          <p:cNvPr id="53" name="Shape 3988"/>
          <p:cNvSpPr txBox="1">
            <a:spLocks/>
          </p:cNvSpPr>
          <p:nvPr/>
        </p:nvSpPr>
        <p:spPr>
          <a:xfrm>
            <a:off x="35013" y="1258479"/>
            <a:ext cx="3419831" cy="137771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600" b="1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rPr>
              <a:t>R</a:t>
            </a:r>
            <a:r>
              <a:rPr lang="en-GB" sz="1600" b="1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rPr>
              <a:t>esilience</a:t>
            </a:r>
            <a:r>
              <a:rPr lang="en-GB" sz="1600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rPr>
              <a:t> of current business model expected to </a:t>
            </a:r>
            <a:r>
              <a:rPr lang="en-GB" sz="1600" b="1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rPr>
              <a:t>reduce</a:t>
            </a:r>
            <a:r>
              <a:rPr lang="en-GB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rPr>
              <a:t>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934634" y="1146176"/>
            <a:ext cx="5037083" cy="987832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ángulo 53"/>
          <p:cNvSpPr/>
          <p:nvPr/>
        </p:nvSpPr>
        <p:spPr>
          <a:xfrm>
            <a:off x="3950399" y="1140642"/>
            <a:ext cx="5005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SC: </a:t>
            </a:r>
            <a:r>
              <a:rPr lang="en-US" sz="18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how to adjust the </a:t>
            </a:r>
            <a:r>
              <a:rPr lang="en-US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regulatory capital framework </a:t>
            </a:r>
            <a:r>
              <a:rPr lang="en-US" sz="18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to include new business models and changes in risk profile changes of insurers?</a:t>
            </a:r>
            <a:endParaRPr lang="en-US" sz="18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Rectángulo 54"/>
          <p:cNvSpPr/>
          <p:nvPr/>
        </p:nvSpPr>
        <p:spPr>
          <a:xfrm>
            <a:off x="58623" y="3582740"/>
            <a:ext cx="3641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rPr>
              <a:t>Potential </a:t>
            </a:r>
            <a:r>
              <a:rPr lang="en-GB" sz="1600" b="1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rPr>
              <a:t>increase</a:t>
            </a:r>
            <a:r>
              <a:rPr lang="en-GB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en-GB" sz="1600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rPr>
              <a:t>in risk </a:t>
            </a:r>
            <a:r>
              <a:rPr lang="en-GB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rPr>
              <a:t>of reflecting </a:t>
            </a:r>
            <a:r>
              <a:rPr lang="en-GB" sz="1600" b="1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rPr>
              <a:t>firm’s </a:t>
            </a:r>
            <a:r>
              <a:rPr lang="en-GB" sz="1600" b="1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rPr>
              <a:t>objectives </a:t>
            </a:r>
            <a:r>
              <a:rPr lang="en-GB" sz="1600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rPr>
              <a:t>rather than consumer’s.</a:t>
            </a:r>
            <a:endParaRPr lang="en-GB" sz="1600" dirty="0">
              <a:solidFill>
                <a:srgbClr val="003B55"/>
              </a:solidFill>
              <a:latin typeface="Calibri" panose="020F0502020204030204" pitchFamily="34" charset="0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3976847" y="3244185"/>
            <a:ext cx="5037083" cy="997075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ángulo 55"/>
          <p:cNvSpPr/>
          <p:nvPr/>
        </p:nvSpPr>
        <p:spPr>
          <a:xfrm>
            <a:off x="3978078" y="3244185"/>
            <a:ext cx="50358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SC: </a:t>
            </a:r>
            <a:r>
              <a:rPr lang="en-US" sz="18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how to require </a:t>
            </a:r>
            <a:r>
              <a:rPr lang="en-US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a minimum level of transparency for consumers that highlight the potential conflicts of interest? </a:t>
            </a:r>
          </a:p>
        </p:txBody>
      </p:sp>
    </p:spTree>
    <p:extLst>
      <p:ext uri="{BB962C8B-B14F-4D97-AF65-F5344CB8AC3E}">
        <p14:creationId xmlns:p14="http://schemas.microsoft.com/office/powerpoint/2010/main" val="296701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7482177" y="106326"/>
            <a:ext cx="929415" cy="5037174"/>
            <a:chOff x="7482177" y="-30506"/>
            <a:chExt cx="929415" cy="5174006"/>
          </a:xfrm>
        </p:grpSpPr>
        <p:sp>
          <p:nvSpPr>
            <p:cNvPr id="6" name="Rectángulo 5"/>
            <p:cNvSpPr/>
            <p:nvPr/>
          </p:nvSpPr>
          <p:spPr>
            <a:xfrm>
              <a:off x="7482177" y="1410617"/>
              <a:ext cx="906448" cy="1017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7482177" y="2384615"/>
              <a:ext cx="906448" cy="1017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7482177" y="3079756"/>
              <a:ext cx="906448" cy="2063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7505144" y="-30506"/>
              <a:ext cx="906448" cy="1520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7" name="Shape 3987"/>
          <p:cNvSpPr txBox="1">
            <a:spLocks/>
          </p:cNvSpPr>
          <p:nvPr/>
        </p:nvSpPr>
        <p:spPr>
          <a:xfrm>
            <a:off x="208262" y="-85381"/>
            <a:ext cx="8935738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100000"/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buClr>
                <a:srgbClr val="80BFB7"/>
              </a:buClr>
              <a:buSzPct val="100000"/>
              <a:buFont typeface="Dosis Light"/>
              <a:buNone/>
              <a:defRPr sz="6000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r>
              <a:rPr lang="en" sz="3600" dirty="0" smtClean="0">
                <a:latin typeface="Calibri" panose="020F0502020204030204" pitchFamily="34" charset="0"/>
              </a:rPr>
              <a:t>Analysis &amp; supervisory considerations (SC)</a:t>
            </a:r>
            <a:endParaRPr lang="en" sz="3600" dirty="0">
              <a:latin typeface="Calibri" panose="020F050202020403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2876625" y="759766"/>
            <a:ext cx="2443524" cy="340468"/>
            <a:chOff x="6583173" y="524510"/>
            <a:chExt cx="2443524" cy="340468"/>
          </a:xfrm>
        </p:grpSpPr>
        <p:sp>
          <p:nvSpPr>
            <p:cNvPr id="34" name="Rectángulo 33"/>
            <p:cNvSpPr/>
            <p:nvPr/>
          </p:nvSpPr>
          <p:spPr>
            <a:xfrm>
              <a:off x="6583174" y="524510"/>
              <a:ext cx="2443523" cy="340468"/>
            </a:xfrm>
            <a:prstGeom prst="rect">
              <a:avLst/>
            </a:prstGeom>
            <a:solidFill>
              <a:srgbClr val="D3E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6583173" y="524510"/>
              <a:ext cx="244352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3B55"/>
                  </a:solidFill>
                  <a:latin typeface="Calibri" panose="020F0502020204030204" pitchFamily="34" charset="0"/>
                  <a:ea typeface="Titillium Web Light"/>
                  <a:cs typeface="Titillium Web Light"/>
                  <a:sym typeface="Titillium Web Light"/>
                </a:rPr>
                <a:t>Data ownership</a:t>
              </a:r>
              <a:endParaRPr lang="en-GB" sz="1600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sp>
        <p:nvSpPr>
          <p:cNvPr id="57" name="Rectángulo 56"/>
          <p:cNvSpPr/>
          <p:nvPr/>
        </p:nvSpPr>
        <p:spPr>
          <a:xfrm>
            <a:off x="1070043" y="1169997"/>
            <a:ext cx="78401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rPr>
              <a:t>Potential </a:t>
            </a:r>
            <a:r>
              <a:rPr lang="en-GB" sz="1600" b="1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rPr>
              <a:t>increase</a:t>
            </a:r>
            <a:r>
              <a:rPr lang="en-GB" sz="1600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  <a:sym typeface="Titillium Web Light"/>
              </a:rPr>
              <a:t> in risk of unauthorized access, use or transfer of personal data.  </a:t>
            </a:r>
            <a:endParaRPr lang="en-GB" sz="1600" dirty="0">
              <a:solidFill>
                <a:srgbClr val="003B55"/>
              </a:solidFill>
              <a:latin typeface="Calibri" panose="020F0502020204030204" pitchFamily="34" charset="0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4367718" y="2220669"/>
            <a:ext cx="39076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SC: how to </a:t>
            </a:r>
            <a:r>
              <a:rPr lang="en-US" sz="1800" i="1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strengthen regulatory </a:t>
            </a:r>
            <a:r>
              <a:rPr lang="en-US" sz="1800" i="1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provisions </a:t>
            </a:r>
            <a:r>
              <a:rPr lang="en-US" sz="1800" i="1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regarding </a:t>
            </a:r>
            <a:r>
              <a:rPr lang="en-US" sz="1800" i="1" dirty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data access, use and transferability between providers, as well as provisions related to IT management, cyber security and internal controls for outsourcing </a:t>
            </a:r>
            <a:r>
              <a:rPr lang="en-US" sz="1800" i="1" dirty="0" smtClean="0">
                <a:solidFill>
                  <a:srgbClr val="003B55"/>
                </a:solidFill>
                <a:latin typeface="Calibri" panose="020F0502020204030204" pitchFamily="34" charset="0"/>
                <a:ea typeface="Titillium Web Light"/>
                <a:cs typeface="Titillium Web Light"/>
              </a:rPr>
              <a:t>technical services?</a:t>
            </a:r>
            <a:endParaRPr lang="en-US" sz="1800" i="1" dirty="0">
              <a:solidFill>
                <a:srgbClr val="003B55"/>
              </a:solidFill>
              <a:latin typeface="Calibri" panose="020F0502020204030204" pitchFamily="34" charset="0"/>
              <a:ea typeface="Titillium Web Light"/>
              <a:cs typeface="Titillium Web Ligh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62" y="1821387"/>
            <a:ext cx="3823126" cy="28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678</Words>
  <Application>Microsoft Office PowerPoint</Application>
  <PresentationFormat>On-screen Show (16:9)</PresentationFormat>
  <Paragraphs>110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Dosis Light</vt:lpstr>
      <vt:lpstr>Titillium Web Light</vt:lpstr>
      <vt:lpstr>Wingdings</vt:lpstr>
      <vt:lpstr>Mowbray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MARIA DENISE GARCIA OCAMPO</dc:creator>
  <cp:lastModifiedBy>van den Broeke, Peter</cp:lastModifiedBy>
  <cp:revision>118</cp:revision>
  <cp:lastPrinted>2017-11-04T00:21:26Z</cp:lastPrinted>
  <dcterms:modified xsi:type="dcterms:W3CDTF">2018-03-12T18:20:43Z</dcterms:modified>
</cp:coreProperties>
</file>